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Default Extension="bin" ContentType="application/vnd.openxmlformats-officedocument.oleObject"/>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59" r:id="rId4"/>
    <p:sldId id="260" r:id="rId5"/>
    <p:sldId id="261" r:id="rId6"/>
    <p:sldId id="262" r:id="rId7"/>
    <p:sldId id="265" r:id="rId8"/>
    <p:sldId id="258" r:id="rId9"/>
    <p:sldId id="266" r:id="rId10"/>
    <p:sldId id="263" r:id="rId11"/>
    <p:sldId id="264" r:id="rId12"/>
  </p:sldIdLst>
  <p:sldSz cx="12192000" cy="6858000"/>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IBAL" initials="A" lastIdx="2" clrIdx="0">
    <p:extLst>
      <p:ext uri="{19B8F6BF-5375-455C-9EA6-DF929625EA0E}">
        <p15:presenceInfo xmlns="" xmlns:p15="http://schemas.microsoft.com/office/powerpoint/2012/main" userId="ANIBAL"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000" autoAdjust="0"/>
    <p:restoredTop sz="59425" autoAdjust="0"/>
  </p:normalViewPr>
  <p:slideViewPr>
    <p:cSldViewPr snapToGrid="0">
      <p:cViewPr>
        <p:scale>
          <a:sx n="40" d="100"/>
          <a:sy n="40" d="100"/>
        </p:scale>
        <p:origin x="-1680" y="-210"/>
      </p:cViewPr>
      <p:guideLst>
        <p:guide orient="horz" pos="2160"/>
        <p:guide pos="3840"/>
      </p:guideLst>
    </p:cSldViewPr>
  </p:slideViewPr>
  <p:notesTextViewPr>
    <p:cViewPr>
      <p:scale>
        <a:sx n="1" d="1"/>
        <a:sy n="1" d="1"/>
      </p:scale>
      <p:origin x="0" y="0"/>
    </p:cViewPr>
  </p:notesTextViewPr>
  <p:sorterViewPr>
    <p:cViewPr>
      <p:scale>
        <a:sx n="160" d="100"/>
        <a:sy n="160" d="100"/>
      </p:scale>
      <p:origin x="0" y="-876"/>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image" Target="../media/image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PE"/>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18E266-65F5-46F7-AE34-F8C304A5F26A}" type="datetimeFigureOut">
              <a:rPr lang="es-PE" smtClean="0"/>
              <a:pPr/>
              <a:t>02/10/2014</a:t>
            </a:fld>
            <a:endParaRPr lang="es-PE"/>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PE"/>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PE"/>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12268C-3D6F-4654-A018-A708324C8F4F}" type="slidenum">
              <a:rPr lang="es-PE" smtClean="0"/>
              <a:pPr/>
              <a:t>‹Nº›</a:t>
            </a:fld>
            <a:endParaRPr lang="es-PE"/>
          </a:p>
        </p:txBody>
      </p:sp>
    </p:spTree>
    <p:extLst>
      <p:ext uri="{BB962C8B-B14F-4D97-AF65-F5344CB8AC3E}">
        <p14:creationId xmlns="" xmlns:p14="http://schemas.microsoft.com/office/powerpoint/2010/main" val="17139638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100" b="0" i="0" u="none" strike="noStrike" kern="1200" baseline="0" dirty="0" smtClean="0">
                <a:solidFill>
                  <a:schemeClr val="tx1"/>
                </a:solidFill>
                <a:latin typeface="+mn-lt"/>
                <a:ea typeface="+mn-ea"/>
                <a:cs typeface="+mn-cs"/>
              </a:rPr>
              <a:t>the SC of the National Fisheries Society of Peru- SNP is organizing an annual workshop on “Diagnosis of the Status of Jack Mackerel” using acoustic and other data recorded onboard of fishing vessels from the main fishing companies of Peru.   </a:t>
            </a:r>
          </a:p>
          <a:p>
            <a:r>
              <a:rPr lang="en-US" sz="1100" b="0" i="0" u="none" strike="noStrike" kern="1200" baseline="0" dirty="0" smtClean="0">
                <a:solidFill>
                  <a:schemeClr val="tx1"/>
                </a:solidFill>
                <a:latin typeface="+mn-lt"/>
                <a:ea typeface="+mn-ea"/>
                <a:cs typeface="+mn-cs"/>
              </a:rPr>
              <a:t>The objectives of the workshop were: to establish a diagnostic of the population of JM in the SPRFMO Far North stock </a:t>
            </a:r>
            <a:r>
              <a:rPr lang="en-US" sz="1100" b="0" i="0" u="none" strike="noStrike" kern="1200" baseline="0" dirty="0" smtClean="0">
                <a:solidFill>
                  <a:schemeClr val="tx1"/>
                </a:solidFill>
                <a:latin typeface="+mn-lt"/>
                <a:ea typeface="+mn-ea"/>
                <a:cs typeface="+mn-cs"/>
              </a:rPr>
              <a:t>(Peruvian </a:t>
            </a:r>
            <a:r>
              <a:rPr lang="en-US" sz="1100" b="0" i="0" u="none" strike="noStrike" kern="1200" baseline="0" dirty="0" smtClean="0">
                <a:solidFill>
                  <a:schemeClr val="tx1"/>
                </a:solidFill>
                <a:latin typeface="+mn-lt"/>
                <a:ea typeface="+mn-ea"/>
                <a:cs typeface="+mn-cs"/>
              </a:rPr>
              <a:t>waters), and to link this status with environmental characteristics; to evaluate a number of indicators that are collected since March, 2011, in order to</a:t>
            </a:r>
          </a:p>
          <a:p>
            <a:r>
              <a:rPr lang="en-US" sz="1100" b="0" i="0" u="none" strike="noStrike" kern="1200" baseline="0" dirty="0" smtClean="0">
                <a:solidFill>
                  <a:schemeClr val="tx1"/>
                </a:solidFill>
                <a:latin typeface="+mn-lt"/>
                <a:ea typeface="+mn-ea"/>
                <a:cs typeface="+mn-cs"/>
              </a:rPr>
              <a:t>follow the changes in the environment and in the population; to provide to the fishing companies tools for a better management of their own activities in the JM fishery; to understand the relationships between the JM and the main parameters of the ecosystem; to improve the stock assessment methods using new scientific information collected by the fishing vessels; </a:t>
            </a:r>
            <a:r>
              <a:rPr lang="en-US" sz="1100" b="0" i="0" u="none" strike="noStrike" kern="1200" baseline="0" dirty="0" smtClean="0">
                <a:solidFill>
                  <a:schemeClr val="tx1"/>
                </a:solidFill>
                <a:latin typeface="+mn-lt"/>
                <a:ea typeface="+mn-ea"/>
                <a:cs typeface="+mn-cs"/>
              </a:rPr>
              <a:t>to </a:t>
            </a:r>
            <a:r>
              <a:rPr lang="en-US" sz="1100" b="0" i="0" u="none" strike="noStrike" kern="1200" baseline="0" dirty="0" smtClean="0">
                <a:solidFill>
                  <a:schemeClr val="tx1"/>
                </a:solidFill>
                <a:latin typeface="+mn-lt"/>
                <a:ea typeface="+mn-ea"/>
                <a:cs typeface="+mn-cs"/>
              </a:rPr>
              <a:t>build, improve and describe the potential habitat of the </a:t>
            </a:r>
            <a:r>
              <a:rPr lang="en-US" sz="1100" b="0" i="0" u="none" strike="noStrike" kern="1200" baseline="0" dirty="0" smtClean="0">
                <a:solidFill>
                  <a:schemeClr val="tx1"/>
                </a:solidFill>
                <a:latin typeface="+mn-lt"/>
                <a:ea typeface="+mn-ea"/>
                <a:cs typeface="+mn-cs"/>
              </a:rPr>
              <a:t>population of the JM </a:t>
            </a:r>
            <a:r>
              <a:rPr lang="en-US" sz="1100" b="0" i="0" u="none" strike="noStrike" kern="1200" baseline="0" dirty="0" smtClean="0">
                <a:solidFill>
                  <a:schemeClr val="tx1"/>
                </a:solidFill>
                <a:latin typeface="+mn-lt"/>
                <a:ea typeface="+mn-ea"/>
                <a:cs typeface="+mn-cs"/>
              </a:rPr>
              <a:t>in the Peruvian waters.</a:t>
            </a:r>
            <a:endParaRPr lang="es-PE" sz="1100" b="0" i="0" u="none" strike="noStrike" kern="1200" baseline="0" dirty="0" smtClean="0">
              <a:solidFill>
                <a:schemeClr val="tx1"/>
              </a:solidFill>
              <a:latin typeface="+mn-lt"/>
              <a:ea typeface="+mn-ea"/>
              <a:cs typeface="+mn-cs"/>
            </a:endParaRPr>
          </a:p>
          <a:p>
            <a:r>
              <a:rPr lang="es-PE" sz="1100" b="1" i="0" u="none" strike="noStrike" kern="1200" baseline="0" dirty="0" smtClean="0">
                <a:solidFill>
                  <a:schemeClr val="tx1"/>
                </a:solidFill>
                <a:latin typeface="+mn-lt"/>
                <a:ea typeface="+mn-ea"/>
                <a:cs typeface="+mn-cs"/>
              </a:rPr>
              <a:t>Material a </a:t>
            </a:r>
            <a:r>
              <a:rPr lang="es-PE" sz="1100" b="1" i="0" u="none" strike="noStrike" kern="1200" baseline="0" dirty="0" err="1" smtClean="0">
                <a:solidFill>
                  <a:schemeClr val="tx1"/>
                </a:solidFill>
                <a:latin typeface="+mn-lt"/>
                <a:ea typeface="+mn-ea"/>
                <a:cs typeface="+mn-cs"/>
              </a:rPr>
              <a:t>methods</a:t>
            </a:r>
            <a:endParaRPr lang="es-PE" sz="1100" b="1" i="0" u="none" strike="noStrike" kern="1200" baseline="0" dirty="0" smtClean="0">
              <a:solidFill>
                <a:schemeClr val="tx1"/>
              </a:solidFill>
              <a:latin typeface="+mn-lt"/>
              <a:ea typeface="+mn-ea"/>
              <a:cs typeface="+mn-cs"/>
            </a:endParaRPr>
          </a:p>
          <a:p>
            <a:r>
              <a:rPr lang="en-US" sz="1100" b="0" i="0" u="none" strike="noStrike" kern="1200" baseline="0" dirty="0" smtClean="0">
                <a:solidFill>
                  <a:schemeClr val="tx1"/>
                </a:solidFill>
                <a:latin typeface="+mn-lt"/>
                <a:ea typeface="+mn-ea"/>
                <a:cs typeface="+mn-cs"/>
              </a:rPr>
              <a:t>A series of data were collected and processed: satellite data and maps from environmental models; </a:t>
            </a:r>
            <a:r>
              <a:rPr lang="en-US" sz="1100" b="0" i="0" u="none" strike="noStrike" kern="1200" baseline="0" dirty="0" err="1" smtClean="0">
                <a:solidFill>
                  <a:schemeClr val="tx1"/>
                </a:solidFill>
                <a:latin typeface="+mn-lt"/>
                <a:ea typeface="+mn-ea"/>
                <a:cs typeface="+mn-cs"/>
              </a:rPr>
              <a:t>georeferred</a:t>
            </a:r>
            <a:r>
              <a:rPr lang="en-US" sz="1100" b="0" i="0" u="none" strike="noStrike" kern="1200" baseline="0" dirty="0" smtClean="0">
                <a:solidFill>
                  <a:schemeClr val="tx1"/>
                </a:solidFill>
                <a:latin typeface="+mn-lt"/>
                <a:ea typeface="+mn-ea"/>
                <a:cs typeface="+mn-cs"/>
              </a:rPr>
              <a:t> catches by set by day; general landings by harbor by day; geographical positions of fishing vessels using a high resolution vessel monitoring system (SISESAT) by day;; acoustic data (echo integration) from the vessels equipped with </a:t>
            </a:r>
            <a:r>
              <a:rPr lang="en-US" sz="1100" b="0" i="0" u="none" strike="noStrike" kern="1200" baseline="0" dirty="0" err="1" smtClean="0">
                <a:solidFill>
                  <a:schemeClr val="tx1"/>
                </a:solidFill>
                <a:latin typeface="+mn-lt"/>
                <a:ea typeface="+mn-ea"/>
                <a:cs typeface="+mn-cs"/>
              </a:rPr>
              <a:t>Simrad</a:t>
            </a:r>
            <a:r>
              <a:rPr lang="en-US" sz="1100" b="0" i="0" u="none" strike="noStrike" kern="1200" baseline="0" dirty="0" smtClean="0">
                <a:solidFill>
                  <a:schemeClr val="tx1"/>
                </a:solidFill>
                <a:latin typeface="+mn-lt"/>
                <a:ea typeface="+mn-ea"/>
                <a:cs typeface="+mn-cs"/>
              </a:rPr>
              <a:t> ES60 echo sounders, detailed by species and geo-referred for each half nautical mile by day by vessel. These data were processed using a large set of standard methods and tools. Compared to the former workshop, a new analysis was performed on the use of some surveys to identify in 3D the Oxygen Minimum Zone (OMZ) and the depth of the </a:t>
            </a:r>
            <a:r>
              <a:rPr lang="en-US" sz="1100" b="0" i="0" u="none" strike="noStrike" kern="1200" baseline="0" dirty="0" err="1" smtClean="0">
                <a:solidFill>
                  <a:schemeClr val="tx1"/>
                </a:solidFill>
                <a:latin typeface="+mn-lt"/>
                <a:ea typeface="+mn-ea"/>
                <a:cs typeface="+mn-cs"/>
              </a:rPr>
              <a:t>oxycline</a:t>
            </a:r>
            <a:r>
              <a:rPr lang="en-US" sz="1100" b="0" i="0" u="none" strike="noStrike" kern="1200" baseline="0" dirty="0" smtClean="0">
                <a:solidFill>
                  <a:schemeClr val="tx1"/>
                </a:solidFill>
                <a:latin typeface="+mn-lt"/>
                <a:ea typeface="+mn-ea"/>
                <a:cs typeface="+mn-cs"/>
              </a:rPr>
              <a:t>. CPUE are calculated as the catch (in tons) / duration of the trip (in </a:t>
            </a:r>
            <a:r>
              <a:rPr lang="es-PE" sz="1100" b="0" i="0" u="none" strike="noStrike" kern="1200" baseline="0" dirty="0" err="1" smtClean="0">
                <a:solidFill>
                  <a:schemeClr val="tx1"/>
                </a:solidFill>
                <a:latin typeface="+mn-lt"/>
                <a:ea typeface="+mn-ea"/>
                <a:cs typeface="+mn-cs"/>
              </a:rPr>
              <a:t>hours</a:t>
            </a:r>
            <a:r>
              <a:rPr lang="es-PE" sz="1100" b="0" i="0" u="none" strike="noStrike" kern="1200" baseline="0" dirty="0" smtClean="0">
                <a:solidFill>
                  <a:schemeClr val="tx1"/>
                </a:solidFill>
                <a:latin typeface="+mn-lt"/>
                <a:ea typeface="+mn-ea"/>
                <a:cs typeface="+mn-cs"/>
              </a:rPr>
              <a:t>).</a:t>
            </a:r>
            <a:endParaRPr lang="es-PE" sz="1100" dirty="0"/>
          </a:p>
        </p:txBody>
      </p:sp>
      <p:sp>
        <p:nvSpPr>
          <p:cNvPr id="4" name="Marcador de número de diapositiva 3"/>
          <p:cNvSpPr>
            <a:spLocks noGrp="1"/>
          </p:cNvSpPr>
          <p:nvPr>
            <p:ph type="sldNum" sz="quarter" idx="10"/>
          </p:nvPr>
        </p:nvSpPr>
        <p:spPr/>
        <p:txBody>
          <a:bodyPr/>
          <a:lstStyle/>
          <a:p>
            <a:fld id="{A812268C-3D6F-4654-A018-A708324C8F4F}" type="slidenum">
              <a:rPr lang="es-PE" smtClean="0"/>
              <a:pPr/>
              <a:t>1</a:t>
            </a:fld>
            <a:endParaRPr lang="es-PE"/>
          </a:p>
        </p:txBody>
      </p:sp>
    </p:spTree>
    <p:extLst>
      <p:ext uri="{BB962C8B-B14F-4D97-AF65-F5344CB8AC3E}">
        <p14:creationId xmlns="" xmlns:p14="http://schemas.microsoft.com/office/powerpoint/2010/main" val="16212763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Sea surface temperature. </a:t>
            </a:r>
            <a:r>
              <a:rPr lang="en-US" sz="1200" b="0" i="0" u="none" strike="noStrike" kern="1200" baseline="0" dirty="0" smtClean="0">
                <a:solidFill>
                  <a:schemeClr val="tx1"/>
                </a:solidFill>
                <a:latin typeface="+mn-lt"/>
                <a:ea typeface="+mn-ea"/>
                <a:cs typeface="+mn-cs"/>
              </a:rPr>
              <a:t>2014 is characterized by cold waters at the beginning followed by warm temperatures</a:t>
            </a:r>
          </a:p>
          <a:p>
            <a:r>
              <a:rPr lang="en-US" sz="1200" b="0" i="0" u="none" strike="noStrike" kern="1200" baseline="0" dirty="0" smtClean="0">
                <a:solidFill>
                  <a:schemeClr val="tx1"/>
                </a:solidFill>
                <a:latin typeface="+mn-lt"/>
                <a:ea typeface="+mn-ea"/>
                <a:cs typeface="+mn-cs"/>
              </a:rPr>
              <a:t>since May. Indeed the area suffered 3 Kelvin waves, the strongest occurring in May-June, and a</a:t>
            </a:r>
          </a:p>
          <a:p>
            <a:r>
              <a:rPr lang="en-US" sz="1200" b="0" i="0" u="none" strike="noStrike" kern="1200" baseline="0" dirty="0" smtClean="0">
                <a:solidFill>
                  <a:schemeClr val="tx1"/>
                </a:solidFill>
                <a:latin typeface="+mn-lt"/>
                <a:ea typeface="+mn-ea"/>
                <a:cs typeface="+mn-cs"/>
              </a:rPr>
              <a:t>“coastal” El Niño (Mayo 2014-august 2014). In synthesis the year 2014 presents positive anomalies compared to</a:t>
            </a:r>
          </a:p>
          <a:p>
            <a:r>
              <a:rPr lang="es-PE" sz="1200" b="0" i="0" u="none" strike="noStrike" kern="1200" baseline="0" dirty="0" err="1" smtClean="0">
                <a:solidFill>
                  <a:schemeClr val="tx1"/>
                </a:solidFill>
                <a:latin typeface="+mn-lt"/>
                <a:ea typeface="+mn-ea"/>
                <a:cs typeface="+mn-cs"/>
              </a:rPr>
              <a:t>the</a:t>
            </a:r>
            <a:r>
              <a:rPr lang="es-PE" sz="1200" b="0" i="0" u="none" strike="noStrike" kern="1200" baseline="0" dirty="0" smtClean="0">
                <a:solidFill>
                  <a:schemeClr val="tx1"/>
                </a:solidFill>
                <a:latin typeface="+mn-lt"/>
                <a:ea typeface="+mn-ea"/>
                <a:cs typeface="+mn-cs"/>
              </a:rPr>
              <a:t> </a:t>
            </a:r>
            <a:r>
              <a:rPr lang="es-PE" sz="1200" b="0" i="0" u="none" strike="noStrike" kern="1200" baseline="0" dirty="0" err="1" smtClean="0">
                <a:solidFill>
                  <a:schemeClr val="tx1"/>
                </a:solidFill>
                <a:latin typeface="+mn-lt"/>
                <a:ea typeface="+mn-ea"/>
                <a:cs typeface="+mn-cs"/>
              </a:rPr>
              <a:t>average</a:t>
            </a:r>
            <a:r>
              <a:rPr lang="es-PE" sz="1200" b="0" i="0" u="none" strike="noStrike" kern="1200" baseline="0" dirty="0" smtClean="0">
                <a:solidFill>
                  <a:schemeClr val="tx1"/>
                </a:solidFill>
                <a:latin typeface="+mn-lt"/>
                <a:ea typeface="+mn-ea"/>
                <a:cs typeface="+mn-cs"/>
              </a:rPr>
              <a:t> </a:t>
            </a:r>
            <a:r>
              <a:rPr lang="es-PE" sz="1200" b="0" i="0" u="none" strike="noStrike" kern="1200" baseline="0" dirty="0" err="1" smtClean="0">
                <a:solidFill>
                  <a:schemeClr val="tx1"/>
                </a:solidFill>
                <a:latin typeface="+mn-lt"/>
                <a:ea typeface="+mn-ea"/>
                <a:cs typeface="+mn-cs"/>
              </a:rPr>
              <a:t>year</a:t>
            </a:r>
            <a:r>
              <a:rPr lang="es-PE"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The catch data of JM showed that the distribution of this fish is limited by the isotherms 17ºC and 24ºC, </a:t>
            </a:r>
            <a:r>
              <a:rPr lang="en-US" sz="1200" b="0" i="0" u="none" strike="noStrike" kern="1200" baseline="0" dirty="0" smtClean="0">
                <a:solidFill>
                  <a:schemeClr val="tx1"/>
                </a:solidFill>
                <a:latin typeface="+mn-lt"/>
                <a:ea typeface="+mn-ea"/>
                <a:cs typeface="+mn-cs"/>
              </a:rPr>
              <a:t>as</a:t>
            </a:r>
            <a:endParaRPr lang="en-US" sz="1200" b="0" i="0" u="none" strike="noStrike" kern="1200" baseline="0" dirty="0" smtClean="0">
              <a:solidFill>
                <a:schemeClr val="tx1"/>
              </a:solidFill>
              <a:latin typeface="+mn-lt"/>
              <a:ea typeface="+mn-ea"/>
              <a:cs typeface="+mn-cs"/>
            </a:endParaRPr>
          </a:p>
          <a:p>
            <a:r>
              <a:rPr lang="es-PE" sz="1200" b="0" i="0" u="none" strike="noStrike" kern="1200" baseline="0" dirty="0" err="1" smtClean="0">
                <a:solidFill>
                  <a:schemeClr val="tx1"/>
                </a:solidFill>
                <a:latin typeface="+mn-lt"/>
                <a:ea typeface="+mn-ea"/>
                <a:cs typeface="+mn-cs"/>
              </a:rPr>
              <a:t>observed</a:t>
            </a:r>
            <a:r>
              <a:rPr lang="es-PE" sz="1200" b="0" i="0" u="none" strike="noStrike" kern="1200" baseline="0" dirty="0" smtClean="0">
                <a:solidFill>
                  <a:schemeClr val="tx1"/>
                </a:solidFill>
                <a:latin typeface="+mn-lt"/>
                <a:ea typeface="+mn-ea"/>
                <a:cs typeface="+mn-cs"/>
              </a:rPr>
              <a:t> </a:t>
            </a:r>
            <a:r>
              <a:rPr lang="es-PE" sz="1200" b="0" i="0" u="none" strike="noStrike" kern="1200" baseline="0" dirty="0" err="1" smtClean="0">
                <a:solidFill>
                  <a:schemeClr val="tx1"/>
                </a:solidFill>
                <a:latin typeface="+mn-lt"/>
                <a:ea typeface="+mn-ea"/>
                <a:cs typeface="+mn-cs"/>
              </a:rPr>
              <a:t>on</a:t>
            </a:r>
            <a:r>
              <a:rPr lang="es-PE" sz="1200" b="0" i="0" u="none" strike="noStrike" kern="1200" baseline="0" dirty="0" smtClean="0">
                <a:solidFill>
                  <a:schemeClr val="tx1"/>
                </a:solidFill>
                <a:latin typeface="+mn-lt"/>
                <a:ea typeface="+mn-ea"/>
                <a:cs typeface="+mn-cs"/>
              </a:rPr>
              <a:t> figure </a:t>
            </a:r>
            <a:r>
              <a:rPr lang="es-PE" sz="1200" b="0" i="0" u="none" strike="noStrike" kern="1200" baseline="0" dirty="0" smtClean="0">
                <a:solidFill>
                  <a:schemeClr val="tx1"/>
                </a:solidFill>
                <a:latin typeface="+mn-lt"/>
                <a:ea typeface="+mn-ea"/>
                <a:cs typeface="+mn-cs"/>
              </a:rPr>
              <a:t>in </a:t>
            </a:r>
            <a:r>
              <a:rPr lang="es-PE" sz="1200" b="0" i="0" u="none" strike="noStrike" kern="1200" baseline="0" dirty="0" err="1" smtClean="0">
                <a:solidFill>
                  <a:schemeClr val="tx1"/>
                </a:solidFill>
                <a:latin typeface="+mn-lt"/>
                <a:ea typeface="+mn-ea"/>
                <a:cs typeface="+mn-cs"/>
              </a:rPr>
              <a:t>the</a:t>
            </a:r>
            <a:r>
              <a:rPr lang="es-PE" sz="1200" b="0" i="0" u="none" strike="noStrike" kern="1200" baseline="0" dirty="0" smtClean="0">
                <a:solidFill>
                  <a:schemeClr val="tx1"/>
                </a:solidFill>
                <a:latin typeface="+mn-lt"/>
                <a:ea typeface="+mn-ea"/>
                <a:cs typeface="+mn-cs"/>
              </a:rPr>
              <a:t> </a:t>
            </a:r>
            <a:r>
              <a:rPr lang="es-PE" sz="1200" b="0" i="0" u="none" strike="noStrike" kern="1200" baseline="0" dirty="0" err="1" smtClean="0">
                <a:solidFill>
                  <a:schemeClr val="tx1"/>
                </a:solidFill>
                <a:latin typeface="+mn-lt"/>
                <a:ea typeface="+mn-ea"/>
                <a:cs typeface="+mn-cs"/>
              </a:rPr>
              <a:t>right</a:t>
            </a:r>
            <a:r>
              <a:rPr lang="es-PE" sz="1200" b="0" i="0" u="none" strike="noStrike" kern="1200" baseline="0" dirty="0" smtClean="0">
                <a:solidFill>
                  <a:schemeClr val="tx1"/>
                </a:solidFill>
                <a:latin typeface="+mn-lt"/>
                <a:ea typeface="+mn-ea"/>
                <a:cs typeface="+mn-cs"/>
              </a:rPr>
              <a:t>.</a:t>
            </a:r>
            <a:endParaRPr lang="es-PE" dirty="0"/>
          </a:p>
        </p:txBody>
      </p:sp>
      <p:sp>
        <p:nvSpPr>
          <p:cNvPr id="4" name="Marcador de número de diapositiva 3"/>
          <p:cNvSpPr>
            <a:spLocks noGrp="1"/>
          </p:cNvSpPr>
          <p:nvPr>
            <p:ph type="sldNum" sz="quarter" idx="10"/>
          </p:nvPr>
        </p:nvSpPr>
        <p:spPr/>
        <p:txBody>
          <a:bodyPr/>
          <a:lstStyle/>
          <a:p>
            <a:fld id="{A812268C-3D6F-4654-A018-A708324C8F4F}" type="slidenum">
              <a:rPr lang="es-PE" smtClean="0"/>
              <a:pPr/>
              <a:t>2</a:t>
            </a:fld>
            <a:endParaRPr lang="es-PE"/>
          </a:p>
        </p:txBody>
      </p:sp>
    </p:spTree>
    <p:extLst>
      <p:ext uri="{BB962C8B-B14F-4D97-AF65-F5344CB8AC3E}">
        <p14:creationId xmlns="" xmlns:p14="http://schemas.microsoft.com/office/powerpoint/2010/main" val="1254570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It presented high densities </a:t>
            </a:r>
            <a:r>
              <a:rPr lang="en-US" sz="1200" b="0" i="0" u="none" strike="noStrike" kern="1200" baseline="0" dirty="0" smtClean="0">
                <a:solidFill>
                  <a:schemeClr val="tx1"/>
                </a:solidFill>
                <a:latin typeface="+mn-lt"/>
                <a:ea typeface="+mn-ea"/>
                <a:cs typeface="+mn-cs"/>
              </a:rPr>
              <a:t>of </a:t>
            </a:r>
            <a:r>
              <a:rPr lang="en-US" sz="1200" b="0" i="0" u="none" strike="noStrike" kern="1200" baseline="0" dirty="0" err="1" smtClean="0">
                <a:solidFill>
                  <a:schemeClr val="tx1"/>
                </a:solidFill>
                <a:latin typeface="+mn-lt"/>
                <a:ea typeface="+mn-ea"/>
                <a:cs typeface="+mn-cs"/>
              </a:rPr>
              <a:t>Chlorophyl</a:t>
            </a:r>
            <a:r>
              <a:rPr lang="en-US" sz="1200" b="0" i="0" u="none" strike="noStrike" kern="1200" baseline="0" dirty="0" smtClean="0">
                <a:solidFill>
                  <a:schemeClr val="tx1"/>
                </a:solidFill>
                <a:latin typeface="+mn-lt"/>
                <a:ea typeface="+mn-ea"/>
                <a:cs typeface="+mn-cs"/>
              </a:rPr>
              <a:t> during </a:t>
            </a:r>
            <a:r>
              <a:rPr lang="en-US" sz="1200" b="0" i="0" u="none" strike="noStrike" kern="1200" baseline="0" dirty="0" smtClean="0">
                <a:solidFill>
                  <a:schemeClr val="tx1"/>
                </a:solidFill>
                <a:latin typeface="+mn-lt"/>
                <a:ea typeface="+mn-ea"/>
                <a:cs typeface="+mn-cs"/>
              </a:rPr>
              <a:t>the beginning of the year in the Centre area (Callao), decreasing after March, but staying at a rather high </a:t>
            </a:r>
            <a:r>
              <a:rPr lang="en-US" sz="1200" b="0" i="0" u="none" strike="noStrike" kern="1200" baseline="0" dirty="0" smtClean="0">
                <a:solidFill>
                  <a:schemeClr val="tx1"/>
                </a:solidFill>
                <a:latin typeface="+mn-lt"/>
                <a:ea typeface="+mn-ea"/>
                <a:cs typeface="+mn-cs"/>
              </a:rPr>
              <a:t>level. </a:t>
            </a:r>
            <a:r>
              <a:rPr lang="en-US" sz="1200" b="0" i="0" u="none" strike="noStrike" kern="1200" baseline="0" dirty="0" smtClean="0">
                <a:solidFill>
                  <a:schemeClr val="tx1"/>
                </a:solidFill>
                <a:latin typeface="+mn-lt"/>
                <a:ea typeface="+mn-ea"/>
                <a:cs typeface="+mn-cs"/>
              </a:rPr>
              <a:t>Since July high concentrations have been observed in the North. Fish concentrations are found in the surroundings of the high concentrations of </a:t>
            </a:r>
            <a:r>
              <a:rPr lang="es-PE" sz="1200" b="0" i="0" u="none" strike="noStrike" kern="1200" baseline="0" dirty="0" err="1" smtClean="0">
                <a:solidFill>
                  <a:schemeClr val="tx1"/>
                </a:solidFill>
                <a:latin typeface="+mn-lt"/>
                <a:ea typeface="+mn-ea"/>
                <a:cs typeface="+mn-cs"/>
              </a:rPr>
              <a:t>Chlorophyll</a:t>
            </a:r>
            <a:r>
              <a:rPr lang="es-PE" sz="1200" b="0" i="0" u="none" strike="noStrike" kern="1200" baseline="0" dirty="0" smtClean="0">
                <a:solidFill>
                  <a:schemeClr val="tx1"/>
                </a:solidFill>
                <a:latin typeface="+mn-lt"/>
                <a:ea typeface="+mn-ea"/>
                <a:cs typeface="+mn-cs"/>
              </a:rPr>
              <a:t>.</a:t>
            </a:r>
            <a:endParaRPr lang="es-PE" dirty="0"/>
          </a:p>
        </p:txBody>
      </p:sp>
      <p:sp>
        <p:nvSpPr>
          <p:cNvPr id="4" name="Marcador de número de diapositiva 3"/>
          <p:cNvSpPr>
            <a:spLocks noGrp="1"/>
          </p:cNvSpPr>
          <p:nvPr>
            <p:ph type="sldNum" sz="quarter" idx="10"/>
          </p:nvPr>
        </p:nvSpPr>
        <p:spPr/>
        <p:txBody>
          <a:bodyPr/>
          <a:lstStyle/>
          <a:p>
            <a:fld id="{A812268C-3D6F-4654-A018-A708324C8F4F}" type="slidenum">
              <a:rPr lang="es-PE" smtClean="0"/>
              <a:pPr/>
              <a:t>3</a:t>
            </a:fld>
            <a:endParaRPr lang="es-PE"/>
          </a:p>
        </p:txBody>
      </p:sp>
    </p:spTree>
    <p:extLst>
      <p:ext uri="{BB962C8B-B14F-4D97-AF65-F5344CB8AC3E}">
        <p14:creationId xmlns="" xmlns:p14="http://schemas.microsoft.com/office/powerpoint/2010/main" val="38636955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PE" sz="1200" b="0" i="0" u="none" strike="noStrike" kern="1200" baseline="0" dirty="0" err="1" smtClean="0">
                <a:solidFill>
                  <a:schemeClr val="tx1"/>
                </a:solidFill>
                <a:latin typeface="+mn-lt"/>
                <a:ea typeface="+mn-ea"/>
                <a:cs typeface="+mn-cs"/>
              </a:rPr>
              <a:t>Example</a:t>
            </a:r>
            <a:r>
              <a:rPr lang="es-PE" sz="1200" b="0" i="0" u="none" strike="noStrike" kern="1200" baseline="0" dirty="0" smtClean="0">
                <a:solidFill>
                  <a:schemeClr val="tx1"/>
                </a:solidFill>
                <a:latin typeface="+mn-lt"/>
                <a:ea typeface="+mn-ea"/>
                <a:cs typeface="+mn-cs"/>
              </a:rPr>
              <a:t> of </a:t>
            </a:r>
            <a:r>
              <a:rPr lang="es-PE" sz="1200" b="0" i="0" u="none" strike="noStrike" kern="1200" baseline="0" dirty="0" err="1" smtClean="0">
                <a:solidFill>
                  <a:schemeClr val="tx1"/>
                </a:solidFill>
                <a:latin typeface="+mn-lt"/>
                <a:ea typeface="+mn-ea"/>
                <a:cs typeface="+mn-cs"/>
              </a:rPr>
              <a:t>oxycline</a:t>
            </a:r>
            <a:r>
              <a:rPr lang="es-PE" sz="1200" b="0" i="0" u="none" strike="noStrike" kern="1200" baseline="0" dirty="0" smtClean="0">
                <a:solidFill>
                  <a:schemeClr val="tx1"/>
                </a:solidFill>
                <a:latin typeface="+mn-lt"/>
                <a:ea typeface="+mn-ea"/>
                <a:cs typeface="+mn-cs"/>
              </a:rPr>
              <a:t> </a:t>
            </a:r>
            <a:r>
              <a:rPr lang="es-PE" sz="1200" b="0" i="0" u="none" strike="noStrike" kern="1200" baseline="0" dirty="0" err="1" smtClean="0">
                <a:solidFill>
                  <a:schemeClr val="tx1"/>
                </a:solidFill>
                <a:latin typeface="+mn-lt"/>
                <a:ea typeface="+mn-ea"/>
                <a:cs typeface="+mn-cs"/>
              </a:rPr>
              <a:t>depth</a:t>
            </a:r>
            <a:r>
              <a:rPr lang="es-PE" sz="1200" b="0" i="0" u="none" strike="noStrike" kern="1200" baseline="0" dirty="0" smtClean="0">
                <a:solidFill>
                  <a:schemeClr val="tx1"/>
                </a:solidFill>
                <a:latin typeface="+mn-lt"/>
                <a:ea typeface="+mn-ea"/>
                <a:cs typeface="+mn-cs"/>
              </a:rPr>
              <a:t> </a:t>
            </a:r>
            <a:r>
              <a:rPr lang="es-PE" sz="1200" b="0" i="0" u="none" strike="noStrike" kern="1200" baseline="0" dirty="0" err="1" smtClean="0">
                <a:solidFill>
                  <a:schemeClr val="tx1"/>
                </a:solidFill>
                <a:latin typeface="+mn-lt"/>
                <a:ea typeface="+mn-ea"/>
                <a:cs typeface="+mn-cs"/>
              </a:rPr>
              <a:t>mapping</a:t>
            </a:r>
            <a:r>
              <a:rPr lang="es-PE" sz="1200" b="0" i="0" u="none" strike="noStrike" kern="1200" baseline="0" dirty="0" smtClean="0">
                <a:solidFill>
                  <a:schemeClr val="tx1"/>
                </a:solidFill>
                <a:latin typeface="+mn-lt"/>
                <a:ea typeface="+mn-ea"/>
                <a:cs typeface="+mn-cs"/>
              </a:rPr>
              <a:t> </a:t>
            </a:r>
            <a:r>
              <a:rPr lang="es-PE" sz="1200" b="0" i="0" u="none" strike="noStrike" kern="1200" baseline="0" dirty="0" err="1" smtClean="0">
                <a:solidFill>
                  <a:schemeClr val="tx1"/>
                </a:solidFill>
                <a:latin typeface="+mn-lt"/>
                <a:ea typeface="+mn-ea"/>
                <a:cs typeface="+mn-cs"/>
              </a:rPr>
              <a:t>using</a:t>
            </a:r>
            <a:r>
              <a:rPr lang="es-PE" sz="1200" b="0" i="0" u="none" strike="noStrike" kern="1200" baseline="0" dirty="0" smtClean="0">
                <a:solidFill>
                  <a:schemeClr val="tx1"/>
                </a:solidFill>
                <a:latin typeface="+mn-lt"/>
                <a:ea typeface="+mn-ea"/>
                <a:cs typeface="+mn-cs"/>
              </a:rPr>
              <a:t> </a:t>
            </a:r>
            <a:r>
              <a:rPr lang="es-PE" sz="1200" b="0" i="0" u="none" strike="noStrike" kern="1200" baseline="0" dirty="0" err="1" smtClean="0">
                <a:solidFill>
                  <a:schemeClr val="tx1"/>
                </a:solidFill>
                <a:latin typeface="+mn-lt"/>
                <a:ea typeface="+mn-ea"/>
                <a:cs typeface="+mn-cs"/>
              </a:rPr>
              <a:t>acoustic</a:t>
            </a:r>
            <a:r>
              <a:rPr lang="es-PE" sz="1200" b="0" i="0" u="none" strike="noStrike" kern="1200" baseline="0" dirty="0" smtClean="0">
                <a:solidFill>
                  <a:schemeClr val="tx1"/>
                </a:solidFill>
                <a:latin typeface="+mn-lt"/>
                <a:ea typeface="+mn-ea"/>
                <a:cs typeface="+mn-cs"/>
              </a:rPr>
              <a:t> </a:t>
            </a:r>
            <a:r>
              <a:rPr lang="es-PE" sz="1200" b="0" i="0" u="none" strike="noStrike" kern="1200" baseline="0" dirty="0" err="1" smtClean="0">
                <a:solidFill>
                  <a:schemeClr val="tx1"/>
                </a:solidFill>
                <a:latin typeface="+mn-lt"/>
                <a:ea typeface="+mn-ea"/>
                <a:cs typeface="+mn-cs"/>
              </a:rPr>
              <a:t>information</a:t>
            </a:r>
            <a:r>
              <a:rPr lang="es-PE" sz="1200" b="0" i="0" u="none" strike="noStrike" kern="1200" baseline="0" dirty="0" smtClean="0">
                <a:solidFill>
                  <a:schemeClr val="tx1"/>
                </a:solidFill>
                <a:latin typeface="+mn-lt"/>
                <a:ea typeface="+mn-ea"/>
                <a:cs typeface="+mn-cs"/>
              </a:rPr>
              <a:t>. </a:t>
            </a:r>
            <a:r>
              <a:rPr lang="es-PE" sz="1200" b="0" i="0" u="none" strike="noStrike" kern="1200" baseline="0" dirty="0" err="1" smtClean="0">
                <a:solidFill>
                  <a:schemeClr val="tx1"/>
                </a:solidFill>
                <a:latin typeface="+mn-lt"/>
                <a:ea typeface="+mn-ea"/>
                <a:cs typeface="+mn-cs"/>
              </a:rPr>
              <a:t>This</a:t>
            </a:r>
            <a:r>
              <a:rPr lang="es-PE" sz="1200" b="0" i="0" u="none" strike="noStrike" kern="1200" baseline="0" dirty="0" smtClean="0">
                <a:solidFill>
                  <a:schemeClr val="tx1"/>
                </a:solidFill>
                <a:latin typeface="+mn-lt"/>
                <a:ea typeface="+mn-ea"/>
                <a:cs typeface="+mn-cs"/>
              </a:rPr>
              <a:t> </a:t>
            </a:r>
            <a:r>
              <a:rPr lang="es-PE" sz="1200" b="0" i="0" u="none" strike="noStrike" kern="1200" baseline="0" dirty="0" err="1" smtClean="0">
                <a:solidFill>
                  <a:schemeClr val="tx1"/>
                </a:solidFill>
                <a:latin typeface="+mn-lt"/>
                <a:ea typeface="+mn-ea"/>
                <a:cs typeface="+mn-cs"/>
              </a:rPr>
              <a:t>drawing</a:t>
            </a:r>
            <a:r>
              <a:rPr lang="es-PE" sz="1200" b="0" i="0" u="none" strike="noStrike" kern="1200" baseline="0" dirty="0" smtClean="0">
                <a:solidFill>
                  <a:schemeClr val="tx1"/>
                </a:solidFill>
                <a:latin typeface="+mn-lt"/>
                <a:ea typeface="+mn-ea"/>
                <a:cs typeface="+mn-cs"/>
              </a:rPr>
              <a:t> </a:t>
            </a:r>
            <a:r>
              <a:rPr lang="es-PE" sz="1200" b="0" i="0" u="none" strike="noStrike" kern="1200" baseline="0" dirty="0" err="1" smtClean="0">
                <a:solidFill>
                  <a:schemeClr val="tx1"/>
                </a:solidFill>
                <a:latin typeface="+mn-lt"/>
                <a:ea typeface="+mn-ea"/>
                <a:cs typeface="+mn-cs"/>
              </a:rPr>
              <a:t>was</a:t>
            </a:r>
            <a:r>
              <a:rPr lang="es-PE"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obtained using two vessel trips (same ship) from </a:t>
            </a:r>
            <a:r>
              <a:rPr lang="en-US" sz="1200" b="0" i="0" u="none" strike="noStrike" kern="1200" baseline="0" dirty="0" err="1" smtClean="0">
                <a:solidFill>
                  <a:schemeClr val="tx1"/>
                </a:solidFill>
                <a:latin typeface="+mn-lt"/>
                <a:ea typeface="+mn-ea"/>
                <a:cs typeface="+mn-cs"/>
              </a:rPr>
              <a:t>Pisco</a:t>
            </a:r>
            <a:r>
              <a:rPr lang="en-US" sz="1200" b="0" i="0" u="none" strike="noStrike" kern="1200" baseline="0" dirty="0" smtClean="0">
                <a:solidFill>
                  <a:schemeClr val="tx1"/>
                </a:solidFill>
                <a:latin typeface="+mn-lt"/>
                <a:ea typeface="+mn-ea"/>
                <a:cs typeface="+mn-cs"/>
              </a:rPr>
              <a:t>. Black dots show the SISESAT location of the vessel; red dots the fishing operations; the blue scale shows the </a:t>
            </a:r>
            <a:r>
              <a:rPr lang="en-US" sz="1200" b="0" i="0" u="none" strike="noStrike" kern="1200" baseline="0" dirty="0" err="1" smtClean="0">
                <a:solidFill>
                  <a:schemeClr val="tx1"/>
                </a:solidFill>
                <a:latin typeface="+mn-lt"/>
                <a:ea typeface="+mn-ea"/>
                <a:cs typeface="+mn-cs"/>
              </a:rPr>
              <a:t>oxycline</a:t>
            </a:r>
            <a:r>
              <a:rPr lang="en-US" sz="1200" b="0" i="0" u="none" strike="noStrike" kern="1200" baseline="0" dirty="0" smtClean="0">
                <a:solidFill>
                  <a:schemeClr val="tx1"/>
                </a:solidFill>
                <a:latin typeface="+mn-lt"/>
                <a:ea typeface="+mn-ea"/>
                <a:cs typeface="+mn-cs"/>
              </a:rPr>
              <a:t> depth and red scale </a:t>
            </a:r>
            <a:r>
              <a:rPr lang="es-PE" sz="1200" b="0" i="0" u="none" strike="noStrike" kern="1200" baseline="0" dirty="0" err="1" smtClean="0">
                <a:solidFill>
                  <a:schemeClr val="tx1"/>
                </a:solidFill>
                <a:latin typeface="+mn-lt"/>
                <a:ea typeface="+mn-ea"/>
                <a:cs typeface="+mn-cs"/>
              </a:rPr>
              <a:t>the</a:t>
            </a:r>
            <a:r>
              <a:rPr lang="es-PE" sz="1200" b="0" i="0" u="none" strike="noStrike" kern="1200" baseline="0" dirty="0" smtClean="0">
                <a:solidFill>
                  <a:schemeClr val="tx1"/>
                </a:solidFill>
                <a:latin typeface="+mn-lt"/>
                <a:ea typeface="+mn-ea"/>
                <a:cs typeface="+mn-cs"/>
              </a:rPr>
              <a:t> </a:t>
            </a:r>
            <a:r>
              <a:rPr lang="es-PE" sz="1200" b="0" i="0" u="none" strike="noStrike" kern="1200" baseline="0" dirty="0" err="1" smtClean="0">
                <a:solidFill>
                  <a:schemeClr val="tx1"/>
                </a:solidFill>
                <a:latin typeface="+mn-lt"/>
                <a:ea typeface="+mn-ea"/>
                <a:cs typeface="+mn-cs"/>
              </a:rPr>
              <a:t>zooplankton</a:t>
            </a:r>
            <a:r>
              <a:rPr lang="es-PE" sz="1200" b="0" i="0" u="none" strike="noStrike" kern="1200" baseline="0" dirty="0" smtClean="0">
                <a:solidFill>
                  <a:schemeClr val="tx1"/>
                </a:solidFill>
                <a:latin typeface="+mn-lt"/>
                <a:ea typeface="+mn-ea"/>
                <a:cs typeface="+mn-cs"/>
              </a:rPr>
              <a:t> </a:t>
            </a:r>
            <a:r>
              <a:rPr lang="es-PE" sz="1200" b="0" i="0" u="none" strike="noStrike" kern="1200" baseline="0" dirty="0" err="1" smtClean="0">
                <a:solidFill>
                  <a:schemeClr val="tx1"/>
                </a:solidFill>
                <a:latin typeface="+mn-lt"/>
                <a:ea typeface="+mn-ea"/>
                <a:cs typeface="+mn-cs"/>
              </a:rPr>
              <a:t>concentration</a:t>
            </a:r>
            <a:r>
              <a:rPr lang="es-PE"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above 2.5 m2.nm-1 in this area (as observed on the echograms and </a:t>
            </a:r>
            <a:r>
              <a:rPr lang="es-PE" sz="1200" b="0" i="0" u="none" strike="noStrike" kern="1200" baseline="0" dirty="0" err="1" smtClean="0">
                <a:solidFill>
                  <a:schemeClr val="tx1"/>
                </a:solidFill>
                <a:latin typeface="+mn-lt"/>
                <a:ea typeface="+mn-ea"/>
                <a:cs typeface="+mn-cs"/>
              </a:rPr>
              <a:t>evaluated</a:t>
            </a:r>
            <a:r>
              <a:rPr lang="es-PE" sz="1200" b="0" i="0" u="none" strike="noStrike" kern="1200" baseline="0" dirty="0" smtClean="0">
                <a:solidFill>
                  <a:schemeClr val="tx1"/>
                </a:solidFill>
                <a:latin typeface="+mn-lt"/>
                <a:ea typeface="+mn-ea"/>
                <a:cs typeface="+mn-cs"/>
              </a:rPr>
              <a:t> </a:t>
            </a:r>
            <a:r>
              <a:rPr lang="es-PE" sz="1200" b="0" i="0" u="none" strike="noStrike" kern="1200" baseline="0" dirty="0" err="1" smtClean="0">
                <a:solidFill>
                  <a:schemeClr val="tx1"/>
                </a:solidFill>
                <a:latin typeface="+mn-lt"/>
                <a:ea typeface="+mn-ea"/>
                <a:cs typeface="+mn-cs"/>
              </a:rPr>
              <a:t>using</a:t>
            </a:r>
            <a:r>
              <a:rPr lang="es-PE" sz="1200" b="0" i="0" u="none" strike="noStrike" kern="1200" baseline="0" dirty="0" smtClean="0">
                <a:solidFill>
                  <a:schemeClr val="tx1"/>
                </a:solidFill>
                <a:latin typeface="+mn-lt"/>
                <a:ea typeface="+mn-ea"/>
                <a:cs typeface="+mn-cs"/>
              </a:rPr>
              <a:t> ECHOVIEW </a:t>
            </a:r>
            <a:r>
              <a:rPr lang="en-US" sz="1200" b="0" i="0" u="none" strike="noStrike" kern="1200" baseline="0" dirty="0" smtClean="0">
                <a:solidFill>
                  <a:schemeClr val="tx1"/>
                </a:solidFill>
                <a:latin typeface="+mn-lt"/>
                <a:ea typeface="+mn-ea"/>
                <a:cs typeface="+mn-cs"/>
              </a:rPr>
              <a:t>software). It allows observing that the sets as well as the plankton </a:t>
            </a:r>
            <a:r>
              <a:rPr lang="es-PE" sz="1200" b="0" i="0" u="none" strike="noStrike" kern="1200" baseline="0" dirty="0" err="1" smtClean="0">
                <a:solidFill>
                  <a:schemeClr val="tx1"/>
                </a:solidFill>
                <a:latin typeface="+mn-lt"/>
                <a:ea typeface="+mn-ea"/>
                <a:cs typeface="+mn-cs"/>
              </a:rPr>
              <a:t>concentration</a:t>
            </a:r>
            <a:r>
              <a:rPr lang="es-PE" sz="1200" b="0" i="0" u="none" strike="noStrike" kern="1200" baseline="0" dirty="0" smtClean="0">
                <a:solidFill>
                  <a:schemeClr val="tx1"/>
                </a:solidFill>
                <a:latin typeface="+mn-lt"/>
                <a:ea typeface="+mn-ea"/>
                <a:cs typeface="+mn-cs"/>
              </a:rPr>
              <a:t> </a:t>
            </a:r>
            <a:r>
              <a:rPr lang="es-PE" sz="1200" b="0" i="0" u="none" strike="noStrike" kern="1200" baseline="0" dirty="0" err="1" smtClean="0">
                <a:solidFill>
                  <a:schemeClr val="tx1"/>
                </a:solidFill>
                <a:latin typeface="+mn-lt"/>
                <a:ea typeface="+mn-ea"/>
                <a:cs typeface="+mn-cs"/>
              </a:rPr>
              <a:t>occur</a:t>
            </a:r>
            <a:r>
              <a:rPr lang="es-PE" sz="1200" b="0" i="0" u="none" strike="noStrike" kern="1200" baseline="0" dirty="0" smtClean="0">
                <a:solidFill>
                  <a:schemeClr val="tx1"/>
                </a:solidFill>
                <a:latin typeface="+mn-lt"/>
                <a:ea typeface="+mn-ea"/>
                <a:cs typeface="+mn-cs"/>
              </a:rPr>
              <a:t> </a:t>
            </a:r>
            <a:r>
              <a:rPr lang="es-PE" sz="1200" b="0" i="0" u="none" strike="noStrike" kern="1200" baseline="0" dirty="0" err="1" smtClean="0">
                <a:solidFill>
                  <a:schemeClr val="tx1"/>
                </a:solidFill>
                <a:latin typeface="+mn-lt"/>
                <a:ea typeface="+mn-ea"/>
                <a:cs typeface="+mn-cs"/>
              </a:rPr>
              <a:t>outside</a:t>
            </a:r>
            <a:r>
              <a:rPr lang="es-PE" sz="1200" b="0" i="0" u="none" strike="noStrike" kern="1200" baseline="0" dirty="0" smtClean="0">
                <a:solidFill>
                  <a:schemeClr val="tx1"/>
                </a:solidFill>
                <a:latin typeface="+mn-lt"/>
                <a:ea typeface="+mn-ea"/>
                <a:cs typeface="+mn-cs"/>
              </a:rPr>
              <a:t> </a:t>
            </a:r>
            <a:r>
              <a:rPr lang="es-PE" sz="1200" b="0" i="0" u="none" strike="noStrike" kern="1200" baseline="0" dirty="0" err="1" smtClean="0">
                <a:solidFill>
                  <a:schemeClr val="tx1"/>
                </a:solidFill>
                <a:latin typeface="+mn-lt"/>
                <a:ea typeface="+mn-ea"/>
                <a:cs typeface="+mn-cs"/>
              </a:rPr>
              <a:t>the</a:t>
            </a:r>
            <a:r>
              <a:rPr lang="es-PE"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shallow area of the OMZ</a:t>
            </a:r>
            <a:endParaRPr lang="es-PE" dirty="0"/>
          </a:p>
        </p:txBody>
      </p:sp>
      <p:sp>
        <p:nvSpPr>
          <p:cNvPr id="4" name="Marcador de número de diapositiva 3"/>
          <p:cNvSpPr>
            <a:spLocks noGrp="1"/>
          </p:cNvSpPr>
          <p:nvPr>
            <p:ph type="sldNum" sz="quarter" idx="10"/>
          </p:nvPr>
        </p:nvSpPr>
        <p:spPr/>
        <p:txBody>
          <a:bodyPr/>
          <a:lstStyle/>
          <a:p>
            <a:fld id="{A812268C-3D6F-4654-A018-A708324C8F4F}" type="slidenum">
              <a:rPr lang="es-PE" smtClean="0"/>
              <a:pPr/>
              <a:t>4</a:t>
            </a:fld>
            <a:endParaRPr lang="es-PE"/>
          </a:p>
        </p:txBody>
      </p:sp>
    </p:spTree>
    <p:extLst>
      <p:ext uri="{BB962C8B-B14F-4D97-AF65-F5344CB8AC3E}">
        <p14:creationId xmlns="" xmlns:p14="http://schemas.microsoft.com/office/powerpoint/2010/main" val="32200895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This figure shows a comparative analysis of the spatial distribution of catches between the years 2011 to 2014 . The catches during the first half of year 2014 are distributed all over </a:t>
            </a:r>
            <a:r>
              <a:rPr lang="en-US" sz="1200" b="1" i="0" u="none" strike="noStrike" kern="1200" baseline="0" dirty="0" smtClean="0">
                <a:solidFill>
                  <a:schemeClr val="tx1"/>
                </a:solidFill>
                <a:latin typeface="+mn-lt"/>
                <a:ea typeface="+mn-ea"/>
                <a:cs typeface="+mn-cs"/>
              </a:rPr>
              <a:t>the coastline north of latitude 15ºS. It is impossible to know whether this limit represents the actual limit of jack mackerel distribution or if it represents the limit of the fishery area of exploitation</a:t>
            </a:r>
            <a:r>
              <a:rPr lang="en-US" sz="1200" b="0" i="0" u="none" strike="noStrike" kern="1200" baseline="0" dirty="0" smtClean="0">
                <a:solidFill>
                  <a:schemeClr val="tx1"/>
                </a:solidFill>
                <a:latin typeface="+mn-lt"/>
                <a:ea typeface="+mn-ea"/>
                <a:cs typeface="+mn-cs"/>
              </a:rPr>
              <a:t>. Nevertheless it is interesting to observe that catches in 2014 were more similar in their spatial distribution to 2011 than to 2012-2013. </a:t>
            </a:r>
            <a:r>
              <a:rPr lang="en-US" sz="1200" b="0" i="0" u="none" strike="noStrike" kern="1200" baseline="0" dirty="0" smtClean="0">
                <a:solidFill>
                  <a:schemeClr val="tx1"/>
                </a:solidFill>
                <a:latin typeface="+mn-lt"/>
                <a:ea typeface="+mn-ea"/>
                <a:cs typeface="+mn-cs"/>
              </a:rPr>
              <a:t>The fisheries in </a:t>
            </a:r>
            <a:r>
              <a:rPr lang="en-US" sz="1200" b="0" i="0" u="none" strike="noStrike" kern="1200" baseline="0" dirty="0" err="1" smtClean="0">
                <a:solidFill>
                  <a:schemeClr val="tx1"/>
                </a:solidFill>
                <a:latin typeface="+mn-lt"/>
                <a:ea typeface="+mn-ea"/>
                <a:cs typeface="+mn-cs"/>
              </a:rPr>
              <a:t>Perú</a:t>
            </a:r>
            <a:r>
              <a:rPr lang="en-US" sz="1200" b="0" i="0" u="none" strike="noStrike" kern="1200" baseline="0" dirty="0" smtClean="0">
                <a:solidFill>
                  <a:schemeClr val="tx1"/>
                </a:solidFill>
                <a:latin typeface="+mn-lt"/>
                <a:ea typeface="+mn-ea"/>
                <a:cs typeface="+mn-cs"/>
              </a:rPr>
              <a:t> is exclusively inside in the EEZ and is not straddling fisheries. The </a:t>
            </a:r>
            <a:r>
              <a:rPr lang="en-US" sz="1200" b="0" i="0" u="none" strike="noStrike" kern="1200" baseline="0" dirty="0" smtClean="0">
                <a:solidFill>
                  <a:schemeClr val="tx1"/>
                </a:solidFill>
                <a:latin typeface="+mn-lt"/>
                <a:ea typeface="+mn-ea"/>
                <a:cs typeface="+mn-cs"/>
              </a:rPr>
              <a:t>fishing season occurred from January to May (Austral summer and autumn) as in the former years, indicating that resource is more available during </a:t>
            </a:r>
            <a:r>
              <a:rPr lang="es-PE" sz="1200" b="0" i="0" u="none" strike="noStrike" kern="1200" baseline="0" dirty="0" err="1" smtClean="0">
                <a:solidFill>
                  <a:schemeClr val="tx1"/>
                </a:solidFill>
                <a:latin typeface="+mn-lt"/>
                <a:ea typeface="+mn-ea"/>
                <a:cs typeface="+mn-cs"/>
              </a:rPr>
              <a:t>these</a:t>
            </a:r>
            <a:r>
              <a:rPr lang="es-PE" sz="1200" b="0" i="0" u="none" strike="noStrike" kern="1200" baseline="0" dirty="0" smtClean="0">
                <a:solidFill>
                  <a:schemeClr val="tx1"/>
                </a:solidFill>
                <a:latin typeface="+mn-lt"/>
                <a:ea typeface="+mn-ea"/>
                <a:cs typeface="+mn-cs"/>
              </a:rPr>
              <a:t> </a:t>
            </a:r>
            <a:r>
              <a:rPr lang="es-PE" sz="1200" b="0" i="0" u="none" strike="noStrike" kern="1200" baseline="0" dirty="0" err="1" smtClean="0">
                <a:solidFill>
                  <a:schemeClr val="tx1"/>
                </a:solidFill>
                <a:latin typeface="+mn-lt"/>
                <a:ea typeface="+mn-ea"/>
                <a:cs typeface="+mn-cs"/>
              </a:rPr>
              <a:t>seasons</a:t>
            </a:r>
            <a:r>
              <a:rPr lang="es-PE"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The CPUE is positively correlated with landings, which allows considering that they are be linked with the SST . Catches are also strongly related to the Chlorophyll distribution and the </a:t>
            </a:r>
            <a:r>
              <a:rPr lang="es-PE" sz="1200" b="0" i="0" u="none" strike="noStrike" kern="1200" baseline="0" dirty="0" err="1" smtClean="0">
                <a:solidFill>
                  <a:schemeClr val="tx1"/>
                </a:solidFill>
                <a:latin typeface="+mn-lt"/>
                <a:ea typeface="+mn-ea"/>
                <a:cs typeface="+mn-cs"/>
              </a:rPr>
              <a:t>depth</a:t>
            </a:r>
            <a:r>
              <a:rPr lang="es-PE" sz="1200" b="0" i="0" u="none" strike="noStrike" kern="1200" baseline="0" dirty="0" smtClean="0">
                <a:solidFill>
                  <a:schemeClr val="tx1"/>
                </a:solidFill>
                <a:latin typeface="+mn-lt"/>
                <a:ea typeface="+mn-ea"/>
                <a:cs typeface="+mn-cs"/>
              </a:rPr>
              <a:t> of </a:t>
            </a:r>
            <a:r>
              <a:rPr lang="es-PE" sz="1200" b="0" i="0" u="none" strike="noStrike" kern="1200" baseline="0" dirty="0" err="1" smtClean="0">
                <a:solidFill>
                  <a:schemeClr val="tx1"/>
                </a:solidFill>
                <a:latin typeface="+mn-lt"/>
                <a:ea typeface="+mn-ea"/>
                <a:cs typeface="+mn-cs"/>
              </a:rPr>
              <a:t>the</a:t>
            </a:r>
            <a:r>
              <a:rPr lang="es-PE" sz="1200" b="0" i="0" u="none" strike="noStrike" kern="1200" baseline="0" dirty="0" smtClean="0">
                <a:solidFill>
                  <a:schemeClr val="tx1"/>
                </a:solidFill>
                <a:latin typeface="+mn-lt"/>
                <a:ea typeface="+mn-ea"/>
                <a:cs typeface="+mn-cs"/>
              </a:rPr>
              <a:t> </a:t>
            </a:r>
            <a:r>
              <a:rPr lang="es-PE" sz="1200" b="0" i="0" u="none" strike="noStrike" kern="1200" baseline="0" dirty="0" err="1" smtClean="0">
                <a:solidFill>
                  <a:schemeClr val="tx1"/>
                </a:solidFill>
                <a:latin typeface="+mn-lt"/>
                <a:ea typeface="+mn-ea"/>
                <a:cs typeface="+mn-cs"/>
              </a:rPr>
              <a:t>oxycline</a:t>
            </a:r>
            <a:r>
              <a:rPr lang="es-PE" sz="1200" b="0" i="0" u="none" strike="noStrike" kern="1200" baseline="0" dirty="0" smtClean="0">
                <a:solidFill>
                  <a:schemeClr val="tx1"/>
                </a:solidFill>
                <a:latin typeface="+mn-lt"/>
                <a:ea typeface="+mn-ea"/>
                <a:cs typeface="+mn-cs"/>
              </a:rPr>
              <a:t>.</a:t>
            </a:r>
            <a:endParaRPr lang="es-PE" dirty="0"/>
          </a:p>
        </p:txBody>
      </p:sp>
      <p:sp>
        <p:nvSpPr>
          <p:cNvPr id="4" name="Marcador de número de diapositiva 3"/>
          <p:cNvSpPr>
            <a:spLocks noGrp="1"/>
          </p:cNvSpPr>
          <p:nvPr>
            <p:ph type="sldNum" sz="quarter" idx="10"/>
          </p:nvPr>
        </p:nvSpPr>
        <p:spPr/>
        <p:txBody>
          <a:bodyPr/>
          <a:lstStyle/>
          <a:p>
            <a:fld id="{A812268C-3D6F-4654-A018-A708324C8F4F}" type="slidenum">
              <a:rPr lang="es-PE" smtClean="0"/>
              <a:pPr/>
              <a:t>5</a:t>
            </a:fld>
            <a:endParaRPr lang="es-PE"/>
          </a:p>
        </p:txBody>
      </p:sp>
    </p:spTree>
    <p:extLst>
      <p:ext uri="{BB962C8B-B14F-4D97-AF65-F5344CB8AC3E}">
        <p14:creationId xmlns="" xmlns:p14="http://schemas.microsoft.com/office/powerpoint/2010/main" val="14863527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Although </a:t>
            </a:r>
            <a:r>
              <a:rPr lang="en-US" sz="1200" b="0" i="0" u="none" strike="noStrike" kern="1200" baseline="0" dirty="0" smtClean="0">
                <a:solidFill>
                  <a:schemeClr val="tx1"/>
                </a:solidFill>
                <a:latin typeface="+mn-lt"/>
                <a:ea typeface="+mn-ea"/>
                <a:cs typeface="+mn-cs"/>
              </a:rPr>
              <a:t>it has not been calculated, it is likely that there is a relationship between the mean CPUE and</a:t>
            </a:r>
          </a:p>
          <a:p>
            <a:r>
              <a:rPr lang="en-US" sz="1200" b="0" i="0" u="none" strike="noStrike" kern="1200" baseline="0" dirty="0" smtClean="0">
                <a:solidFill>
                  <a:schemeClr val="tx1"/>
                </a:solidFill>
                <a:latin typeface="+mn-lt"/>
                <a:ea typeface="+mn-ea"/>
                <a:cs typeface="+mn-cs"/>
              </a:rPr>
              <a:t>the abundance, as it can be observed on the diagram on figure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Diagram </a:t>
            </a:r>
            <a:r>
              <a:rPr lang="en-US" sz="1200" b="0" i="0" u="none" strike="noStrike" kern="1200" baseline="0" dirty="0" smtClean="0">
                <a:solidFill>
                  <a:schemeClr val="tx1"/>
                </a:solidFill>
                <a:latin typeface="+mn-lt"/>
                <a:ea typeface="+mn-ea"/>
                <a:cs typeface="+mn-cs"/>
              </a:rPr>
              <a:t>show </a:t>
            </a:r>
            <a:r>
              <a:rPr lang="en-US" sz="1200" b="0" i="0" u="none" strike="noStrike" kern="1200" baseline="0" dirty="0" smtClean="0">
                <a:solidFill>
                  <a:schemeClr val="tx1"/>
                </a:solidFill>
                <a:latin typeface="+mn-lt"/>
                <a:ea typeface="+mn-ea"/>
                <a:cs typeface="+mn-cs"/>
              </a:rPr>
              <a:t>the monthly evolution of abundance, catch and effort from January, 2011 until May, 2014. During the period July to November, 2012, the fishery was closed. Histograms in blue: abundance estimate by acoustics in tons</a:t>
            </a:r>
            <a:r>
              <a:rPr lang="en-US"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Histogram in green: abundance estimate by </a:t>
            </a:r>
            <a:r>
              <a:rPr lang="en-US" sz="1200" b="0" i="0" u="none" strike="noStrike" kern="1200" baseline="0" dirty="0" err="1" smtClean="0">
                <a:solidFill>
                  <a:schemeClr val="tx1"/>
                </a:solidFill>
                <a:latin typeface="+mn-lt"/>
                <a:ea typeface="+mn-ea"/>
                <a:cs typeface="+mn-cs"/>
              </a:rPr>
              <a:t>geostatistics</a:t>
            </a:r>
            <a:r>
              <a:rPr lang="en-US" sz="1200" b="0" i="0" u="none" strike="noStrike" kern="1200" baseline="0" dirty="0" smtClean="0">
                <a:solidFill>
                  <a:schemeClr val="tx1"/>
                </a:solidFill>
                <a:latin typeface="+mn-lt"/>
                <a:ea typeface="+mn-ea"/>
                <a:cs typeface="+mn-cs"/>
              </a:rPr>
              <a:t> in tons; histograms in red: catches in tons; solid line: fishing </a:t>
            </a:r>
            <a:r>
              <a:rPr lang="es-PE" sz="1200" b="0" i="0" u="none" strike="noStrike" kern="1200" baseline="0" dirty="0" err="1" smtClean="0">
                <a:solidFill>
                  <a:schemeClr val="tx1"/>
                </a:solidFill>
                <a:latin typeface="+mn-lt"/>
                <a:ea typeface="+mn-ea"/>
                <a:cs typeface="+mn-cs"/>
              </a:rPr>
              <a:t>effort</a:t>
            </a:r>
            <a:r>
              <a:rPr lang="es-PE" sz="1200" b="0" i="0" u="none" strike="noStrike" kern="1200" baseline="0" dirty="0" smtClean="0">
                <a:solidFill>
                  <a:schemeClr val="tx1"/>
                </a:solidFill>
                <a:latin typeface="+mn-lt"/>
                <a:ea typeface="+mn-ea"/>
                <a:cs typeface="+mn-cs"/>
              </a:rPr>
              <a:t> (</a:t>
            </a:r>
            <a:r>
              <a:rPr lang="es-PE" sz="1200" b="0" i="0" u="none" strike="noStrike" kern="1200" baseline="0" dirty="0" err="1" smtClean="0">
                <a:solidFill>
                  <a:schemeClr val="tx1"/>
                </a:solidFill>
                <a:latin typeface="+mn-lt"/>
                <a:ea typeface="+mn-ea"/>
                <a:cs typeface="+mn-cs"/>
              </a:rPr>
              <a:t>number</a:t>
            </a:r>
            <a:r>
              <a:rPr lang="es-PE" sz="1200" b="0" i="0" u="none" strike="noStrike" kern="1200" baseline="0" dirty="0" smtClean="0">
                <a:solidFill>
                  <a:schemeClr val="tx1"/>
                </a:solidFill>
                <a:latin typeface="+mn-lt"/>
                <a:ea typeface="+mn-ea"/>
                <a:cs typeface="+mn-cs"/>
              </a:rPr>
              <a:t> of sets)</a:t>
            </a:r>
            <a:endParaRPr lang="es-PE" dirty="0"/>
          </a:p>
        </p:txBody>
      </p:sp>
      <p:sp>
        <p:nvSpPr>
          <p:cNvPr id="4" name="Marcador de número de diapositiva 3"/>
          <p:cNvSpPr>
            <a:spLocks noGrp="1"/>
          </p:cNvSpPr>
          <p:nvPr>
            <p:ph type="sldNum" sz="quarter" idx="10"/>
          </p:nvPr>
        </p:nvSpPr>
        <p:spPr/>
        <p:txBody>
          <a:bodyPr/>
          <a:lstStyle/>
          <a:p>
            <a:fld id="{A812268C-3D6F-4654-A018-A708324C8F4F}" type="slidenum">
              <a:rPr lang="es-PE" smtClean="0"/>
              <a:pPr/>
              <a:t>6</a:t>
            </a:fld>
            <a:endParaRPr lang="es-PE"/>
          </a:p>
        </p:txBody>
      </p:sp>
    </p:spTree>
    <p:extLst>
      <p:ext uri="{BB962C8B-B14F-4D97-AF65-F5344CB8AC3E}">
        <p14:creationId xmlns="" xmlns:p14="http://schemas.microsoft.com/office/powerpoint/2010/main" val="23176819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The high number of data makes the results representative </a:t>
            </a:r>
            <a:r>
              <a:rPr lang="en-US" sz="1200" b="0" i="0" u="none" strike="noStrike" kern="1200" baseline="0" dirty="0" smtClean="0">
                <a:solidFill>
                  <a:schemeClr val="tx1"/>
                </a:solidFill>
                <a:latin typeface="+mn-lt"/>
                <a:ea typeface="+mn-ea"/>
                <a:cs typeface="+mn-cs"/>
              </a:rPr>
              <a:t>of the </a:t>
            </a:r>
            <a:r>
              <a:rPr lang="en-US" sz="1200" b="0" i="0" u="none" strike="noStrike" kern="1200" baseline="0" dirty="0" smtClean="0">
                <a:solidFill>
                  <a:schemeClr val="tx1"/>
                </a:solidFill>
                <a:latin typeface="+mn-lt"/>
                <a:ea typeface="+mn-ea"/>
                <a:cs typeface="+mn-cs"/>
              </a:rPr>
              <a:t>area covered by the fleet. The monthly abundance measured with acoustics varied between 20 000 and 332 000Tons.  During the 4 years since the beginning of the monitoring, the monthly values of abundance</a:t>
            </a:r>
          </a:p>
          <a:p>
            <a:r>
              <a:rPr lang="en-US" sz="1200" b="0" i="0" u="none" strike="noStrike" kern="1200" baseline="0" dirty="0" smtClean="0">
                <a:solidFill>
                  <a:schemeClr val="tx1"/>
                </a:solidFill>
                <a:latin typeface="+mn-lt"/>
                <a:ea typeface="+mn-ea"/>
                <a:cs typeface="+mn-cs"/>
              </a:rPr>
              <a:t>fluctuated between 8 000 (March, 2013) and 758 000 tons (February, 2011). </a:t>
            </a:r>
          </a:p>
          <a:p>
            <a:r>
              <a:rPr lang="en-US" sz="1200" b="0" i="0" u="none" strike="noStrike" kern="1200" baseline="0" dirty="0" smtClean="0">
                <a:solidFill>
                  <a:schemeClr val="tx1"/>
                </a:solidFill>
                <a:latin typeface="+mn-lt"/>
                <a:ea typeface="+mn-ea"/>
                <a:cs typeface="+mn-cs"/>
              </a:rPr>
              <a:t>For biomass estimates, the probability model on the JM distribution that was developed in 2013 was applied on</a:t>
            </a:r>
          </a:p>
          <a:p>
            <a:r>
              <a:rPr lang="en-US" sz="1200" b="0" i="0" u="none" strike="noStrike" kern="1200" baseline="0" dirty="0" smtClean="0">
                <a:solidFill>
                  <a:schemeClr val="tx1"/>
                </a:solidFill>
                <a:latin typeface="+mn-lt"/>
                <a:ea typeface="+mn-ea"/>
                <a:cs typeface="+mn-cs"/>
              </a:rPr>
              <a:t>the 2014 data first in April then in August. This model evaluated the distribution area to 14 123 </a:t>
            </a:r>
            <a:r>
              <a:rPr lang="en-US" sz="1200" b="0" i="0" u="none" strike="noStrike" kern="1200" baseline="0" dirty="0" smtClean="0">
                <a:solidFill>
                  <a:schemeClr val="tx1"/>
                </a:solidFill>
                <a:latin typeface="+mn-lt"/>
                <a:ea typeface="+mn-ea"/>
                <a:cs typeface="+mn-cs"/>
              </a:rPr>
              <a:t>NM2</a:t>
            </a:r>
            <a:r>
              <a:rPr lang="en-US" sz="1200" b="0" i="0" u="none" strike="noStrike" kern="1200" baseline="0" dirty="0" smtClean="0">
                <a:solidFill>
                  <a:schemeClr val="tx1"/>
                </a:solidFill>
                <a:latin typeface="+mn-lt"/>
                <a:ea typeface="+mn-ea"/>
                <a:cs typeface="+mn-cs"/>
              </a:rPr>
              <a:t>, with a</a:t>
            </a:r>
          </a:p>
          <a:p>
            <a:r>
              <a:rPr lang="en-US" sz="1200" b="0" i="0" u="none" strike="noStrike" kern="1200" baseline="0" dirty="0" smtClean="0">
                <a:solidFill>
                  <a:schemeClr val="tx1"/>
                </a:solidFill>
                <a:latin typeface="+mn-lt"/>
                <a:ea typeface="+mn-ea"/>
                <a:cs typeface="+mn-cs"/>
              </a:rPr>
              <a:t>biomass evaluated between 207 000 and 421 000 tons in April, and between 332 000 and 673 000 tons over an</a:t>
            </a:r>
          </a:p>
          <a:p>
            <a:r>
              <a:rPr lang="en-US" sz="1200" b="0" i="0" u="none" strike="noStrike" kern="1200" baseline="0" dirty="0" smtClean="0">
                <a:solidFill>
                  <a:schemeClr val="tx1"/>
                </a:solidFill>
                <a:latin typeface="+mn-lt"/>
                <a:ea typeface="+mn-ea"/>
                <a:cs typeface="+mn-cs"/>
              </a:rPr>
              <a:t>area of 35 336 NM2 in August.</a:t>
            </a:r>
            <a:endParaRPr lang="es-PE" dirty="0"/>
          </a:p>
        </p:txBody>
      </p:sp>
      <p:sp>
        <p:nvSpPr>
          <p:cNvPr id="4" name="Marcador de número de diapositiva 3"/>
          <p:cNvSpPr>
            <a:spLocks noGrp="1"/>
          </p:cNvSpPr>
          <p:nvPr>
            <p:ph type="sldNum" sz="quarter" idx="10"/>
          </p:nvPr>
        </p:nvSpPr>
        <p:spPr/>
        <p:txBody>
          <a:bodyPr/>
          <a:lstStyle/>
          <a:p>
            <a:fld id="{A812268C-3D6F-4654-A018-A708324C8F4F}" type="slidenum">
              <a:rPr lang="es-PE" smtClean="0"/>
              <a:pPr/>
              <a:t>8</a:t>
            </a:fld>
            <a:endParaRPr lang="es-PE"/>
          </a:p>
        </p:txBody>
      </p:sp>
    </p:spTree>
    <p:extLst>
      <p:ext uri="{BB962C8B-B14F-4D97-AF65-F5344CB8AC3E}">
        <p14:creationId xmlns="" xmlns:p14="http://schemas.microsoft.com/office/powerpoint/2010/main" val="14203031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The habitat was defined with the same parameters as in 2013, as they were confirmed by the oceanographic</a:t>
            </a:r>
          </a:p>
          <a:p>
            <a:r>
              <a:rPr lang="en-US" sz="1200" b="0" i="0" u="none" strike="noStrike" kern="1200" baseline="0" dirty="0" smtClean="0">
                <a:solidFill>
                  <a:schemeClr val="tx1"/>
                </a:solidFill>
                <a:latin typeface="+mn-lt"/>
                <a:ea typeface="+mn-ea"/>
                <a:cs typeface="+mn-cs"/>
              </a:rPr>
              <a:t>measurements. These parameters are synthesized in the table 2.</a:t>
            </a:r>
          </a:p>
          <a:p>
            <a:r>
              <a:rPr lang="en-US" sz="1200" b="0" i="0" u="none" strike="noStrike" kern="1200" baseline="0" dirty="0" smtClean="0">
                <a:solidFill>
                  <a:schemeClr val="tx1"/>
                </a:solidFill>
                <a:latin typeface="+mn-lt"/>
                <a:ea typeface="+mn-ea"/>
                <a:cs typeface="+mn-cs"/>
              </a:rPr>
              <a:t>It is worth noting that these parameters are mostly two-dimensional (horizontal) while the third dimension,</a:t>
            </a:r>
          </a:p>
          <a:p>
            <a:r>
              <a:rPr lang="en-US" sz="1200" b="0" i="0" u="none" strike="noStrike" kern="1200" baseline="0" dirty="0" smtClean="0">
                <a:solidFill>
                  <a:schemeClr val="tx1"/>
                </a:solidFill>
                <a:latin typeface="+mn-lt"/>
                <a:ea typeface="+mn-ea"/>
                <a:cs typeface="+mn-cs"/>
              </a:rPr>
              <a:t>especially as far as dissolved oxygen concentrations (DO) are concerned, is another key parameter to be</a:t>
            </a:r>
          </a:p>
          <a:p>
            <a:r>
              <a:rPr lang="en-US" sz="1200" b="0" i="0" u="none" strike="noStrike" kern="1200" baseline="0" dirty="0" smtClean="0">
                <a:solidFill>
                  <a:schemeClr val="tx1"/>
                </a:solidFill>
                <a:latin typeface="+mn-lt"/>
                <a:ea typeface="+mn-ea"/>
                <a:cs typeface="+mn-cs"/>
              </a:rPr>
              <a:t>considered. This will be a topic for the next workshops.</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Using these parameters, the habitat was drawn for each month. An example is given in figure</a:t>
            </a:r>
            <a:endParaRPr lang="es-PE" dirty="0"/>
          </a:p>
        </p:txBody>
      </p:sp>
      <p:sp>
        <p:nvSpPr>
          <p:cNvPr id="4" name="Marcador de número de diapositiva 3"/>
          <p:cNvSpPr>
            <a:spLocks noGrp="1"/>
          </p:cNvSpPr>
          <p:nvPr>
            <p:ph type="sldNum" sz="quarter" idx="10"/>
          </p:nvPr>
        </p:nvSpPr>
        <p:spPr/>
        <p:txBody>
          <a:bodyPr/>
          <a:lstStyle/>
          <a:p>
            <a:fld id="{A812268C-3D6F-4654-A018-A708324C8F4F}" type="slidenum">
              <a:rPr lang="es-PE" smtClean="0"/>
              <a:pPr/>
              <a:t>10</a:t>
            </a:fld>
            <a:endParaRPr lang="es-PE"/>
          </a:p>
        </p:txBody>
      </p:sp>
    </p:spTree>
    <p:extLst>
      <p:ext uri="{BB962C8B-B14F-4D97-AF65-F5344CB8AC3E}">
        <p14:creationId xmlns="" xmlns:p14="http://schemas.microsoft.com/office/powerpoint/2010/main" val="553837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PE"/>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PE"/>
          </a:p>
        </p:txBody>
      </p:sp>
      <p:sp>
        <p:nvSpPr>
          <p:cNvPr id="4" name="Marcador de fecha 3"/>
          <p:cNvSpPr>
            <a:spLocks noGrp="1"/>
          </p:cNvSpPr>
          <p:nvPr>
            <p:ph type="dt" sz="half" idx="10"/>
          </p:nvPr>
        </p:nvSpPr>
        <p:spPr/>
        <p:txBody>
          <a:bodyPr/>
          <a:lstStyle/>
          <a:p>
            <a:fld id="{097C939A-B95E-4189-9BF7-7C035809B243}" type="datetimeFigureOut">
              <a:rPr lang="es-PE" smtClean="0"/>
              <a:pPr/>
              <a:t>02/10/2014</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5D464381-431C-49A4-AC21-0BF186BC7161}" type="slidenum">
              <a:rPr lang="es-PE" smtClean="0"/>
              <a:pPr/>
              <a:t>‹Nº›</a:t>
            </a:fld>
            <a:endParaRPr lang="es-PE"/>
          </a:p>
        </p:txBody>
      </p:sp>
    </p:spTree>
    <p:extLst>
      <p:ext uri="{BB962C8B-B14F-4D97-AF65-F5344CB8AC3E}">
        <p14:creationId xmlns="" xmlns:p14="http://schemas.microsoft.com/office/powerpoint/2010/main" val="5273714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097C939A-B95E-4189-9BF7-7C035809B243}" type="datetimeFigureOut">
              <a:rPr lang="es-PE" smtClean="0"/>
              <a:pPr/>
              <a:t>02/10/2014</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5D464381-431C-49A4-AC21-0BF186BC7161}" type="slidenum">
              <a:rPr lang="es-PE" smtClean="0"/>
              <a:pPr/>
              <a:t>‹Nº›</a:t>
            </a:fld>
            <a:endParaRPr lang="es-PE"/>
          </a:p>
        </p:txBody>
      </p:sp>
    </p:spTree>
    <p:extLst>
      <p:ext uri="{BB962C8B-B14F-4D97-AF65-F5344CB8AC3E}">
        <p14:creationId xmlns="" xmlns:p14="http://schemas.microsoft.com/office/powerpoint/2010/main" val="2647902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PE"/>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097C939A-B95E-4189-9BF7-7C035809B243}" type="datetimeFigureOut">
              <a:rPr lang="es-PE" smtClean="0"/>
              <a:pPr/>
              <a:t>02/10/2014</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5D464381-431C-49A4-AC21-0BF186BC7161}" type="slidenum">
              <a:rPr lang="es-PE" smtClean="0"/>
              <a:pPr/>
              <a:t>‹Nº›</a:t>
            </a:fld>
            <a:endParaRPr lang="es-PE"/>
          </a:p>
        </p:txBody>
      </p:sp>
    </p:spTree>
    <p:extLst>
      <p:ext uri="{BB962C8B-B14F-4D97-AF65-F5344CB8AC3E}">
        <p14:creationId xmlns="" xmlns:p14="http://schemas.microsoft.com/office/powerpoint/2010/main" val="36961839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097C939A-B95E-4189-9BF7-7C035809B243}" type="datetimeFigureOut">
              <a:rPr lang="es-PE" smtClean="0"/>
              <a:pPr/>
              <a:t>02/10/2014</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5D464381-431C-49A4-AC21-0BF186BC7161}" type="slidenum">
              <a:rPr lang="es-PE" smtClean="0"/>
              <a:pPr/>
              <a:t>‹Nº›</a:t>
            </a:fld>
            <a:endParaRPr lang="es-PE"/>
          </a:p>
        </p:txBody>
      </p:sp>
    </p:spTree>
    <p:extLst>
      <p:ext uri="{BB962C8B-B14F-4D97-AF65-F5344CB8AC3E}">
        <p14:creationId xmlns="" xmlns:p14="http://schemas.microsoft.com/office/powerpoint/2010/main" val="796665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097C939A-B95E-4189-9BF7-7C035809B243}" type="datetimeFigureOut">
              <a:rPr lang="es-PE" smtClean="0"/>
              <a:pPr/>
              <a:t>02/10/2014</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5D464381-431C-49A4-AC21-0BF186BC7161}" type="slidenum">
              <a:rPr lang="es-PE" smtClean="0"/>
              <a:pPr/>
              <a:t>‹Nº›</a:t>
            </a:fld>
            <a:endParaRPr lang="es-PE"/>
          </a:p>
        </p:txBody>
      </p:sp>
    </p:spTree>
    <p:extLst>
      <p:ext uri="{BB962C8B-B14F-4D97-AF65-F5344CB8AC3E}">
        <p14:creationId xmlns="" xmlns:p14="http://schemas.microsoft.com/office/powerpoint/2010/main" val="23396486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Marcador de fecha 4"/>
          <p:cNvSpPr>
            <a:spLocks noGrp="1"/>
          </p:cNvSpPr>
          <p:nvPr>
            <p:ph type="dt" sz="half" idx="10"/>
          </p:nvPr>
        </p:nvSpPr>
        <p:spPr/>
        <p:txBody>
          <a:bodyPr/>
          <a:lstStyle/>
          <a:p>
            <a:fld id="{097C939A-B95E-4189-9BF7-7C035809B243}" type="datetimeFigureOut">
              <a:rPr lang="es-PE" smtClean="0"/>
              <a:pPr/>
              <a:t>02/10/2014</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5D464381-431C-49A4-AC21-0BF186BC7161}" type="slidenum">
              <a:rPr lang="es-PE" smtClean="0"/>
              <a:pPr/>
              <a:t>‹Nº›</a:t>
            </a:fld>
            <a:endParaRPr lang="es-PE"/>
          </a:p>
        </p:txBody>
      </p:sp>
    </p:spTree>
    <p:extLst>
      <p:ext uri="{BB962C8B-B14F-4D97-AF65-F5344CB8AC3E}">
        <p14:creationId xmlns="" xmlns:p14="http://schemas.microsoft.com/office/powerpoint/2010/main" val="37339143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7" name="Marcador de fecha 6"/>
          <p:cNvSpPr>
            <a:spLocks noGrp="1"/>
          </p:cNvSpPr>
          <p:nvPr>
            <p:ph type="dt" sz="half" idx="10"/>
          </p:nvPr>
        </p:nvSpPr>
        <p:spPr/>
        <p:txBody>
          <a:bodyPr/>
          <a:lstStyle/>
          <a:p>
            <a:fld id="{097C939A-B95E-4189-9BF7-7C035809B243}" type="datetimeFigureOut">
              <a:rPr lang="es-PE" smtClean="0"/>
              <a:pPr/>
              <a:t>02/10/2014</a:t>
            </a:fld>
            <a:endParaRPr lang="es-PE"/>
          </a:p>
        </p:txBody>
      </p:sp>
      <p:sp>
        <p:nvSpPr>
          <p:cNvPr id="8" name="Marcador de pie de página 7"/>
          <p:cNvSpPr>
            <a:spLocks noGrp="1"/>
          </p:cNvSpPr>
          <p:nvPr>
            <p:ph type="ftr" sz="quarter" idx="11"/>
          </p:nvPr>
        </p:nvSpPr>
        <p:spPr/>
        <p:txBody>
          <a:bodyPr/>
          <a:lstStyle/>
          <a:p>
            <a:endParaRPr lang="es-PE"/>
          </a:p>
        </p:txBody>
      </p:sp>
      <p:sp>
        <p:nvSpPr>
          <p:cNvPr id="9" name="Marcador de número de diapositiva 8"/>
          <p:cNvSpPr>
            <a:spLocks noGrp="1"/>
          </p:cNvSpPr>
          <p:nvPr>
            <p:ph type="sldNum" sz="quarter" idx="12"/>
          </p:nvPr>
        </p:nvSpPr>
        <p:spPr/>
        <p:txBody>
          <a:bodyPr/>
          <a:lstStyle/>
          <a:p>
            <a:fld id="{5D464381-431C-49A4-AC21-0BF186BC7161}" type="slidenum">
              <a:rPr lang="es-PE" smtClean="0"/>
              <a:pPr/>
              <a:t>‹Nº›</a:t>
            </a:fld>
            <a:endParaRPr lang="es-PE"/>
          </a:p>
        </p:txBody>
      </p:sp>
    </p:spTree>
    <p:extLst>
      <p:ext uri="{BB962C8B-B14F-4D97-AF65-F5344CB8AC3E}">
        <p14:creationId xmlns="" xmlns:p14="http://schemas.microsoft.com/office/powerpoint/2010/main" val="40942983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fecha 2"/>
          <p:cNvSpPr>
            <a:spLocks noGrp="1"/>
          </p:cNvSpPr>
          <p:nvPr>
            <p:ph type="dt" sz="half" idx="10"/>
          </p:nvPr>
        </p:nvSpPr>
        <p:spPr/>
        <p:txBody>
          <a:bodyPr/>
          <a:lstStyle/>
          <a:p>
            <a:fld id="{097C939A-B95E-4189-9BF7-7C035809B243}" type="datetimeFigureOut">
              <a:rPr lang="es-PE" smtClean="0"/>
              <a:pPr/>
              <a:t>02/10/2014</a:t>
            </a:fld>
            <a:endParaRPr lang="es-PE"/>
          </a:p>
        </p:txBody>
      </p:sp>
      <p:sp>
        <p:nvSpPr>
          <p:cNvPr id="4" name="Marcador de pie de página 3"/>
          <p:cNvSpPr>
            <a:spLocks noGrp="1"/>
          </p:cNvSpPr>
          <p:nvPr>
            <p:ph type="ftr" sz="quarter" idx="11"/>
          </p:nvPr>
        </p:nvSpPr>
        <p:spPr/>
        <p:txBody>
          <a:bodyPr/>
          <a:lstStyle/>
          <a:p>
            <a:endParaRPr lang="es-PE"/>
          </a:p>
        </p:txBody>
      </p:sp>
      <p:sp>
        <p:nvSpPr>
          <p:cNvPr id="5" name="Marcador de número de diapositiva 4"/>
          <p:cNvSpPr>
            <a:spLocks noGrp="1"/>
          </p:cNvSpPr>
          <p:nvPr>
            <p:ph type="sldNum" sz="quarter" idx="12"/>
          </p:nvPr>
        </p:nvSpPr>
        <p:spPr/>
        <p:txBody>
          <a:bodyPr/>
          <a:lstStyle/>
          <a:p>
            <a:fld id="{5D464381-431C-49A4-AC21-0BF186BC7161}" type="slidenum">
              <a:rPr lang="es-PE" smtClean="0"/>
              <a:pPr/>
              <a:t>‹Nº›</a:t>
            </a:fld>
            <a:endParaRPr lang="es-PE"/>
          </a:p>
        </p:txBody>
      </p:sp>
    </p:spTree>
    <p:extLst>
      <p:ext uri="{BB962C8B-B14F-4D97-AF65-F5344CB8AC3E}">
        <p14:creationId xmlns="" xmlns:p14="http://schemas.microsoft.com/office/powerpoint/2010/main" val="42313171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097C939A-B95E-4189-9BF7-7C035809B243}" type="datetimeFigureOut">
              <a:rPr lang="es-PE" smtClean="0"/>
              <a:pPr/>
              <a:t>02/10/2014</a:t>
            </a:fld>
            <a:endParaRPr lang="es-PE"/>
          </a:p>
        </p:txBody>
      </p:sp>
      <p:sp>
        <p:nvSpPr>
          <p:cNvPr id="3" name="Marcador de pie de página 2"/>
          <p:cNvSpPr>
            <a:spLocks noGrp="1"/>
          </p:cNvSpPr>
          <p:nvPr>
            <p:ph type="ftr" sz="quarter" idx="11"/>
          </p:nvPr>
        </p:nvSpPr>
        <p:spPr/>
        <p:txBody>
          <a:bodyPr/>
          <a:lstStyle/>
          <a:p>
            <a:endParaRPr lang="es-PE"/>
          </a:p>
        </p:txBody>
      </p:sp>
      <p:sp>
        <p:nvSpPr>
          <p:cNvPr id="4" name="Marcador de número de diapositiva 3"/>
          <p:cNvSpPr>
            <a:spLocks noGrp="1"/>
          </p:cNvSpPr>
          <p:nvPr>
            <p:ph type="sldNum" sz="quarter" idx="12"/>
          </p:nvPr>
        </p:nvSpPr>
        <p:spPr/>
        <p:txBody>
          <a:bodyPr/>
          <a:lstStyle/>
          <a:p>
            <a:fld id="{5D464381-431C-49A4-AC21-0BF186BC7161}" type="slidenum">
              <a:rPr lang="es-PE" smtClean="0"/>
              <a:pPr/>
              <a:t>‹Nº›</a:t>
            </a:fld>
            <a:endParaRPr lang="es-PE"/>
          </a:p>
        </p:txBody>
      </p:sp>
    </p:spTree>
    <p:extLst>
      <p:ext uri="{BB962C8B-B14F-4D97-AF65-F5344CB8AC3E}">
        <p14:creationId xmlns="" xmlns:p14="http://schemas.microsoft.com/office/powerpoint/2010/main" val="2649083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PE"/>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097C939A-B95E-4189-9BF7-7C035809B243}" type="datetimeFigureOut">
              <a:rPr lang="es-PE" smtClean="0"/>
              <a:pPr/>
              <a:t>02/10/2014</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5D464381-431C-49A4-AC21-0BF186BC7161}" type="slidenum">
              <a:rPr lang="es-PE" smtClean="0"/>
              <a:pPr/>
              <a:t>‹Nº›</a:t>
            </a:fld>
            <a:endParaRPr lang="es-PE"/>
          </a:p>
        </p:txBody>
      </p:sp>
    </p:spTree>
    <p:extLst>
      <p:ext uri="{BB962C8B-B14F-4D97-AF65-F5344CB8AC3E}">
        <p14:creationId xmlns="" xmlns:p14="http://schemas.microsoft.com/office/powerpoint/2010/main" val="7118134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PE"/>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097C939A-B95E-4189-9BF7-7C035809B243}" type="datetimeFigureOut">
              <a:rPr lang="es-PE" smtClean="0"/>
              <a:pPr/>
              <a:t>02/10/2014</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5D464381-431C-49A4-AC21-0BF186BC7161}" type="slidenum">
              <a:rPr lang="es-PE" smtClean="0"/>
              <a:pPr/>
              <a:t>‹Nº›</a:t>
            </a:fld>
            <a:endParaRPr lang="es-PE"/>
          </a:p>
        </p:txBody>
      </p:sp>
    </p:spTree>
    <p:extLst>
      <p:ext uri="{BB962C8B-B14F-4D97-AF65-F5344CB8AC3E}">
        <p14:creationId xmlns="" xmlns:p14="http://schemas.microsoft.com/office/powerpoint/2010/main" val="66562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7C939A-B95E-4189-9BF7-7C035809B243}" type="datetimeFigureOut">
              <a:rPr lang="es-PE" smtClean="0"/>
              <a:pPr/>
              <a:t>02/10/2014</a:t>
            </a:fld>
            <a:endParaRPr lang="es-PE"/>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464381-431C-49A4-AC21-0BF186BC7161}" type="slidenum">
              <a:rPr lang="es-PE" smtClean="0"/>
              <a:pPr/>
              <a:t>‹Nº›</a:t>
            </a:fld>
            <a:endParaRPr lang="es-PE"/>
          </a:p>
        </p:txBody>
      </p:sp>
    </p:spTree>
    <p:extLst>
      <p:ext uri="{BB962C8B-B14F-4D97-AF65-F5344CB8AC3E}">
        <p14:creationId xmlns="" xmlns:p14="http://schemas.microsoft.com/office/powerpoint/2010/main" val="24995882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7"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0.jpeg"/><Relationship Id="rId5" Type="http://schemas.openxmlformats.org/officeDocument/2006/relationships/image" Target="../media/image9.emf"/><Relationship Id="rId4" Type="http://schemas.openxmlformats.org/officeDocument/2006/relationships/oleObject" Target="../embeddings/oleObject2.bin"/></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3"/>
          <a:srcRect l="6612" t="12807" r="30038" b="46172"/>
          <a:stretch/>
        </p:blipFill>
        <p:spPr>
          <a:xfrm>
            <a:off x="502721" y="1247475"/>
            <a:ext cx="10950530" cy="3986677"/>
          </a:xfrm>
          <a:prstGeom prst="rect">
            <a:avLst/>
          </a:prstGeom>
        </p:spPr>
      </p:pic>
    </p:spTree>
    <p:extLst>
      <p:ext uri="{BB962C8B-B14F-4D97-AF65-F5344CB8AC3E}">
        <p14:creationId xmlns="" xmlns:p14="http://schemas.microsoft.com/office/powerpoint/2010/main" val="14801713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3"/>
          <a:srcRect l="13689" t="36746" r="34571" b="15410"/>
          <a:stretch/>
        </p:blipFill>
        <p:spPr>
          <a:xfrm>
            <a:off x="304794" y="2692541"/>
            <a:ext cx="8011939" cy="4165459"/>
          </a:xfrm>
          <a:prstGeom prst="rect">
            <a:avLst/>
          </a:prstGeom>
        </p:spPr>
      </p:pic>
      <p:sp>
        <p:nvSpPr>
          <p:cNvPr id="4" name="Rectángulo 3"/>
          <p:cNvSpPr/>
          <p:nvPr/>
        </p:nvSpPr>
        <p:spPr>
          <a:xfrm>
            <a:off x="788286" y="422306"/>
            <a:ext cx="966931" cy="369332"/>
          </a:xfrm>
          <a:prstGeom prst="rect">
            <a:avLst/>
          </a:prstGeom>
        </p:spPr>
        <p:txBody>
          <a:bodyPr wrap="none">
            <a:spAutoFit/>
          </a:bodyPr>
          <a:lstStyle/>
          <a:p>
            <a:r>
              <a:rPr lang="es-PE" b="1" i="0" u="none" strike="noStrike" baseline="0" dirty="0" err="1" smtClean="0">
                <a:latin typeface="Calibri,Bold"/>
              </a:rPr>
              <a:t>Habitat</a:t>
            </a:r>
            <a:endParaRPr lang="es-PE" dirty="0"/>
          </a:p>
        </p:txBody>
      </p:sp>
      <p:pic>
        <p:nvPicPr>
          <p:cNvPr id="5" name="Imagen 4"/>
          <p:cNvPicPr>
            <a:picLocks noChangeAspect="1"/>
          </p:cNvPicPr>
          <p:nvPr/>
        </p:nvPicPr>
        <p:blipFill rotWithShape="1">
          <a:blip r:embed="rId4"/>
          <a:srcRect l="16961" t="35668" r="39297" b="31358"/>
          <a:stretch/>
        </p:blipFill>
        <p:spPr>
          <a:xfrm>
            <a:off x="6500648" y="280416"/>
            <a:ext cx="5691352" cy="2412125"/>
          </a:xfrm>
          <a:prstGeom prst="rect">
            <a:avLst/>
          </a:prstGeom>
        </p:spPr>
      </p:pic>
    </p:spTree>
    <p:extLst>
      <p:ext uri="{BB962C8B-B14F-4D97-AF65-F5344CB8AC3E}">
        <p14:creationId xmlns="" xmlns:p14="http://schemas.microsoft.com/office/powerpoint/2010/main" val="22580120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25670" y="302359"/>
            <a:ext cx="11177752" cy="6555641"/>
          </a:xfrm>
          <a:prstGeom prst="rect">
            <a:avLst/>
          </a:prstGeom>
        </p:spPr>
        <p:txBody>
          <a:bodyPr wrap="square">
            <a:spAutoFit/>
          </a:bodyPr>
          <a:lstStyle/>
          <a:p>
            <a:r>
              <a:rPr lang="es-PE" sz="2400" b="1" i="0" u="none" strike="noStrike" baseline="0" dirty="0" err="1" smtClean="0">
                <a:latin typeface="Calibri,Bold"/>
              </a:rPr>
              <a:t>Conclusions</a:t>
            </a:r>
            <a:endParaRPr lang="es-PE" sz="2400" b="1" i="0" u="none" strike="noStrike" baseline="0" dirty="0" smtClean="0">
              <a:latin typeface="Calibri,Bold"/>
            </a:endParaRPr>
          </a:p>
          <a:p>
            <a:pPr marL="285750" indent="-285750">
              <a:buFont typeface="Arial" panose="020B0604020202020204" pitchFamily="34" charset="0"/>
              <a:buChar char="•"/>
            </a:pPr>
            <a:r>
              <a:rPr lang="en-US" b="0" i="0" u="none" strike="noStrike" baseline="0" dirty="0" smtClean="0">
                <a:latin typeface="Calibri" panose="020F0502020204030204" pitchFamily="34" charset="0"/>
              </a:rPr>
              <a:t>The year 2013 began as a cold year, but strong anomalies occurred from June to August (-1.4ºC), during which</a:t>
            </a:r>
            <a:r>
              <a:rPr lang="en-US" dirty="0">
                <a:latin typeface="Calibri" panose="020F0502020204030204" pitchFamily="34" charset="0"/>
              </a:rPr>
              <a:t> </a:t>
            </a:r>
            <a:r>
              <a:rPr lang="en-US" b="0" i="0" u="none" strike="noStrike" baseline="0" dirty="0" smtClean="0">
                <a:latin typeface="Calibri" panose="020F0502020204030204" pitchFamily="34" charset="0"/>
              </a:rPr>
              <a:t>three Kelvin waves arrived in the Peruvian waters in autumn, 2014, resulting in an increase of the SST (+3.5ºC).</a:t>
            </a:r>
          </a:p>
          <a:p>
            <a:pPr marL="285750" indent="-285750">
              <a:buFont typeface="Arial" panose="020B0604020202020204" pitchFamily="34" charset="0"/>
              <a:buChar char="•"/>
            </a:pPr>
            <a:endParaRPr lang="en-US" b="0" i="0" u="none" strike="noStrike" baseline="0" dirty="0" smtClean="0">
              <a:latin typeface="Calibri" panose="020F0502020204030204" pitchFamily="34" charset="0"/>
            </a:endParaRPr>
          </a:p>
          <a:p>
            <a:pPr marL="285750" indent="-285750">
              <a:buFont typeface="Arial" panose="020B0604020202020204" pitchFamily="34" charset="0"/>
              <a:buChar char="•"/>
            </a:pPr>
            <a:r>
              <a:rPr lang="en-US" dirty="0"/>
              <a:t>In September the SST is still above the average of this month (+0.1 to +0.3ºC). Using these hydrologic </a:t>
            </a:r>
            <a:r>
              <a:rPr lang="en-US" dirty="0" smtClean="0"/>
              <a:t>results, the </a:t>
            </a:r>
            <a:r>
              <a:rPr lang="en-US" dirty="0"/>
              <a:t>potential habitat of jack mackerel could be evaluated and appeared to be less extended than in 2011</a:t>
            </a:r>
            <a:r>
              <a:rPr lang="en-US" dirty="0" smtClean="0"/>
              <a:t>,  especially </a:t>
            </a:r>
            <a:r>
              <a:rPr lang="en-US" dirty="0"/>
              <a:t>in the north. Besides, it has been demonstrated that the depth of the </a:t>
            </a:r>
            <a:r>
              <a:rPr lang="en-US" dirty="0" err="1"/>
              <a:t>oxycline</a:t>
            </a:r>
            <a:r>
              <a:rPr lang="en-US" dirty="0"/>
              <a:t> is a key parameter </a:t>
            </a:r>
            <a:r>
              <a:rPr lang="en-US" dirty="0" smtClean="0"/>
              <a:t>for drawing </a:t>
            </a:r>
            <a:r>
              <a:rPr lang="en-US" dirty="0"/>
              <a:t>the potential habitat, which will be done in the future workshops</a:t>
            </a:r>
            <a:r>
              <a:rPr lang="en-US" dirty="0" smtClean="0"/>
              <a: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The demographic structure of the population was analyzed and showed that during the 1st trimester 2014 </a:t>
            </a:r>
            <a:r>
              <a:rPr lang="en-US" dirty="0" smtClean="0"/>
              <a:t>the bulk </a:t>
            </a:r>
            <a:r>
              <a:rPr lang="en-US" dirty="0"/>
              <a:t>of the catch was done on 3-year old fish. The growth curve of the stock in Peruvian waters is </a:t>
            </a:r>
            <a:r>
              <a:rPr lang="en-US" dirty="0" smtClean="0"/>
              <a:t>significantly different from </a:t>
            </a:r>
            <a:r>
              <a:rPr lang="en-US" dirty="0"/>
              <a:t>the one in other areas of the fish distribution, confirming the specificity of the Peruvian (</a:t>
            </a:r>
            <a:r>
              <a:rPr lang="en-US" dirty="0" smtClean="0"/>
              <a:t>Far </a:t>
            </a:r>
            <a:r>
              <a:rPr lang="es-PE" dirty="0" smtClean="0"/>
              <a:t>North) </a:t>
            </a:r>
            <a:r>
              <a:rPr lang="es-PE" dirty="0" err="1" smtClean="0"/>
              <a:t>subpopulation</a:t>
            </a:r>
            <a:r>
              <a:rPr lang="es-PE" dirty="0" smtClean="0"/>
              <a:t>.</a:t>
            </a:r>
          </a:p>
          <a:p>
            <a:pPr marL="285750" indent="-285750">
              <a:buFont typeface="Arial" panose="020B0604020202020204" pitchFamily="34" charset="0"/>
              <a:buChar char="•"/>
            </a:pPr>
            <a:endParaRPr lang="es-PE" dirty="0"/>
          </a:p>
          <a:p>
            <a:pPr marL="285750" indent="-285750">
              <a:buFont typeface="Arial" panose="020B0604020202020204" pitchFamily="34" charset="0"/>
              <a:buChar char="•"/>
            </a:pPr>
            <a:r>
              <a:rPr lang="en-US" dirty="0"/>
              <a:t>Except in 2011, the fishing season in 2012-2014 was mostly limited to the period January-May (</a:t>
            </a:r>
            <a:r>
              <a:rPr lang="en-US" dirty="0" err="1"/>
              <a:t>summerautumn</a:t>
            </a:r>
            <a:r>
              <a:rPr lang="en-US" dirty="0" smtClean="0"/>
              <a:t>). Nevertheless</a:t>
            </a:r>
            <a:r>
              <a:rPr lang="en-US" dirty="0"/>
              <a:t>, compared to the former years, 2014 presented warm situations (Kelvin waves), </a:t>
            </a:r>
            <a:r>
              <a:rPr lang="en-US" dirty="0" smtClean="0"/>
              <a:t>which effect </a:t>
            </a:r>
            <a:r>
              <a:rPr lang="en-US" dirty="0"/>
              <a:t>is </a:t>
            </a:r>
            <a:r>
              <a:rPr lang="en-US" dirty="0" smtClean="0"/>
              <a:t>to concentrate </a:t>
            </a:r>
            <a:r>
              <a:rPr lang="en-US" dirty="0"/>
              <a:t>jack mackerel closer to the coast, making it more accessible to the fishery. The CPUE </a:t>
            </a:r>
            <a:r>
              <a:rPr lang="en-US" dirty="0" smtClean="0"/>
              <a:t>is the </a:t>
            </a:r>
            <a:r>
              <a:rPr lang="en-US" dirty="0"/>
              <a:t>lowest in 2014 compared to the high values of 2011-2012 (normal to warm situation) and the </a:t>
            </a:r>
            <a:r>
              <a:rPr lang="en-US" dirty="0" smtClean="0"/>
              <a:t>medium values </a:t>
            </a:r>
            <a:r>
              <a:rPr lang="en-US" dirty="0"/>
              <a:t>of 2013 (colder situation), which is likely due to the extension of the fishing ground at larger distance </a:t>
            </a:r>
            <a:r>
              <a:rPr lang="en-US" dirty="0" smtClean="0"/>
              <a:t>to the </a:t>
            </a:r>
            <a:r>
              <a:rPr lang="en-US" dirty="0"/>
              <a:t>coast. The biomass measured with acoustics varied between 20 000 and 332 000 tons. During the 4 </a:t>
            </a:r>
            <a:r>
              <a:rPr lang="en-US" dirty="0" smtClean="0"/>
              <a:t>years monitored</a:t>
            </a:r>
            <a:r>
              <a:rPr lang="en-US" dirty="0"/>
              <a:t>, the biomass fluctuated between 8 000 (March, 2013) and 758 000 tons (February, 2011). </a:t>
            </a:r>
            <a:r>
              <a:rPr lang="en-US" dirty="0" smtClean="0"/>
              <a:t>The distribution </a:t>
            </a:r>
            <a:r>
              <a:rPr lang="en-US" dirty="0"/>
              <a:t>area fluctuated between 268 MN2 (May, 2013) and 3 373 NM2 (June 2011); and the catch </a:t>
            </a:r>
            <a:r>
              <a:rPr lang="en-US" dirty="0" smtClean="0"/>
              <a:t>between 1 </a:t>
            </a:r>
            <a:r>
              <a:rPr lang="en-US" dirty="0"/>
              <a:t>200 and 73 000 tons. The total catch for the 4 years was 518 000 tons.</a:t>
            </a:r>
            <a:endParaRPr lang="es-PE" dirty="0"/>
          </a:p>
        </p:txBody>
      </p:sp>
    </p:spTree>
    <p:extLst>
      <p:ext uri="{BB962C8B-B14F-4D97-AF65-F5344CB8AC3E}">
        <p14:creationId xmlns="" xmlns:p14="http://schemas.microsoft.com/office/powerpoint/2010/main" val="21438027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3"/>
          <a:srcRect l="9933" t="20582" r="29241" b="14332"/>
          <a:stretch/>
        </p:blipFill>
        <p:spPr>
          <a:xfrm>
            <a:off x="819805" y="1119350"/>
            <a:ext cx="9963809" cy="5453551"/>
          </a:xfrm>
          <a:prstGeom prst="rect">
            <a:avLst/>
          </a:prstGeom>
        </p:spPr>
      </p:pic>
      <p:sp>
        <p:nvSpPr>
          <p:cNvPr id="3" name="Rectángulo 2"/>
          <p:cNvSpPr/>
          <p:nvPr/>
        </p:nvSpPr>
        <p:spPr>
          <a:xfrm>
            <a:off x="819804" y="252276"/>
            <a:ext cx="10736319" cy="369332"/>
          </a:xfrm>
          <a:prstGeom prst="rect">
            <a:avLst/>
          </a:prstGeom>
        </p:spPr>
        <p:txBody>
          <a:bodyPr wrap="square">
            <a:spAutoFit/>
          </a:bodyPr>
          <a:lstStyle/>
          <a:p>
            <a:r>
              <a:rPr lang="en-US" b="1" i="0" u="none" strike="noStrike" baseline="0" dirty="0" smtClean="0">
                <a:latin typeface="Calibri,Bold"/>
              </a:rPr>
              <a:t>Relationships between the main characteristics of the environment and the JM distribution</a:t>
            </a:r>
            <a:endParaRPr lang="es-PE" dirty="0"/>
          </a:p>
        </p:txBody>
      </p:sp>
    </p:spTree>
    <p:extLst>
      <p:ext uri="{BB962C8B-B14F-4D97-AF65-F5344CB8AC3E}">
        <p14:creationId xmlns="" xmlns:p14="http://schemas.microsoft.com/office/powerpoint/2010/main" val="8596890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3"/>
          <a:srcRect l="9085" t="21014" r="28876" b="6142"/>
          <a:stretch/>
        </p:blipFill>
        <p:spPr>
          <a:xfrm>
            <a:off x="394136" y="709448"/>
            <a:ext cx="9475077" cy="5785945"/>
          </a:xfrm>
          <a:prstGeom prst="rect">
            <a:avLst/>
          </a:prstGeom>
        </p:spPr>
      </p:pic>
    </p:spTree>
    <p:extLst>
      <p:ext uri="{BB962C8B-B14F-4D97-AF65-F5344CB8AC3E}">
        <p14:creationId xmlns="" xmlns:p14="http://schemas.microsoft.com/office/powerpoint/2010/main" val="31597526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3"/>
          <a:srcRect l="8116" t="24677" r="52108" b="23599"/>
          <a:stretch/>
        </p:blipFill>
        <p:spPr>
          <a:xfrm>
            <a:off x="1041352" y="1051310"/>
            <a:ext cx="9859257" cy="5202621"/>
          </a:xfrm>
          <a:prstGeom prst="rect">
            <a:avLst/>
          </a:prstGeom>
        </p:spPr>
      </p:pic>
    </p:spTree>
    <p:extLst>
      <p:ext uri="{BB962C8B-B14F-4D97-AF65-F5344CB8AC3E}">
        <p14:creationId xmlns="" xmlns:p14="http://schemas.microsoft.com/office/powerpoint/2010/main" val="30313376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31982" y="548430"/>
            <a:ext cx="3961341" cy="369332"/>
          </a:xfrm>
          <a:prstGeom prst="rect">
            <a:avLst/>
          </a:prstGeom>
        </p:spPr>
        <p:txBody>
          <a:bodyPr wrap="none">
            <a:spAutoFit/>
          </a:bodyPr>
          <a:lstStyle/>
          <a:p>
            <a:r>
              <a:rPr lang="es-PE" b="1" i="0" u="none" strike="noStrike" baseline="0" dirty="0" err="1" smtClean="0">
                <a:latin typeface="Calibri,Bold"/>
              </a:rPr>
              <a:t>Catches</a:t>
            </a:r>
            <a:r>
              <a:rPr lang="es-PE" b="1" i="0" u="none" strike="noStrike" baseline="0" dirty="0" smtClean="0">
                <a:latin typeface="Calibri,Bold"/>
              </a:rPr>
              <a:t>, </a:t>
            </a:r>
            <a:r>
              <a:rPr lang="es-PE" b="1" i="0" u="none" strike="noStrike" baseline="0" dirty="0" err="1" smtClean="0">
                <a:latin typeface="Calibri,Bold"/>
              </a:rPr>
              <a:t>abundance</a:t>
            </a:r>
            <a:r>
              <a:rPr lang="es-PE" b="1" i="0" u="none" strike="noStrike" baseline="0" dirty="0" smtClean="0">
                <a:latin typeface="Calibri,Bold"/>
              </a:rPr>
              <a:t> and biomass</a:t>
            </a:r>
            <a:r>
              <a:rPr lang="es-PE" sz="800" b="1" i="0" u="none" strike="noStrike" baseline="0" dirty="0" smtClean="0">
                <a:latin typeface="Calibri,Bold"/>
              </a:rPr>
              <a:t>3</a:t>
            </a:r>
            <a:endParaRPr lang="es-PE" dirty="0"/>
          </a:p>
        </p:txBody>
      </p:sp>
      <p:pic>
        <p:nvPicPr>
          <p:cNvPr id="3" name="Imagen 2"/>
          <p:cNvPicPr>
            <a:picLocks noChangeAspect="1"/>
          </p:cNvPicPr>
          <p:nvPr/>
        </p:nvPicPr>
        <p:blipFill rotWithShape="1">
          <a:blip r:embed="rId3"/>
          <a:srcRect l="16114" t="11745" r="37963" b="9806"/>
          <a:stretch/>
        </p:blipFill>
        <p:spPr>
          <a:xfrm>
            <a:off x="4393323" y="236482"/>
            <a:ext cx="7068208" cy="6341101"/>
          </a:xfrm>
          <a:prstGeom prst="rect">
            <a:avLst/>
          </a:prstGeom>
        </p:spPr>
      </p:pic>
    </p:spTree>
    <p:extLst>
      <p:ext uri="{BB962C8B-B14F-4D97-AF65-F5344CB8AC3E}">
        <p14:creationId xmlns="" xmlns:p14="http://schemas.microsoft.com/office/powerpoint/2010/main" val="9403579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3"/>
          <a:srcRect l="10539" t="44505" r="33481" b="22967"/>
          <a:stretch/>
        </p:blipFill>
        <p:spPr>
          <a:xfrm>
            <a:off x="288758" y="1034716"/>
            <a:ext cx="11903242" cy="4451684"/>
          </a:xfrm>
          <a:prstGeom prst="rect">
            <a:avLst/>
          </a:prstGeom>
        </p:spPr>
      </p:pic>
    </p:spTree>
    <p:extLst>
      <p:ext uri="{BB962C8B-B14F-4D97-AF65-F5344CB8AC3E}">
        <p14:creationId xmlns="" xmlns:p14="http://schemas.microsoft.com/office/powerpoint/2010/main" val="22869262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2365375" y="84138"/>
            <a:ext cx="184150" cy="368300"/>
          </a:xfrm>
          <a:prstGeom prst="rect">
            <a:avLst/>
          </a:prstGeom>
          <a:noFill/>
          <a:ln w="9525">
            <a:noFill/>
            <a:miter lim="800000"/>
            <a:headEnd/>
            <a:tailEnd/>
          </a:ln>
        </p:spPr>
        <p:txBody>
          <a:bodyPr wrap="none" anchor="ctr">
            <a:spAutoFit/>
          </a:bodyPr>
          <a:lstStyle/>
          <a:p>
            <a:endParaRPr lang="es-ES" altLang="es-PE"/>
          </a:p>
        </p:txBody>
      </p:sp>
      <p:sp>
        <p:nvSpPr>
          <p:cNvPr id="29699" name="TextBox 4"/>
          <p:cNvSpPr txBox="1">
            <a:spLocks noChangeArrowheads="1"/>
          </p:cNvSpPr>
          <p:nvPr/>
        </p:nvSpPr>
        <p:spPr bwMode="auto">
          <a:xfrm>
            <a:off x="2549525" y="528638"/>
            <a:ext cx="8039100" cy="862012"/>
          </a:xfrm>
          <a:prstGeom prst="rect">
            <a:avLst/>
          </a:prstGeom>
          <a:noFill/>
          <a:ln w="9525">
            <a:noFill/>
            <a:miter lim="800000"/>
            <a:headEnd/>
            <a:tailEnd/>
          </a:ln>
        </p:spPr>
        <p:txBody>
          <a:bodyPr>
            <a:spAutoFit/>
          </a:bodyPr>
          <a:lstStyle/>
          <a:p>
            <a:pPr algn="ctr"/>
            <a:r>
              <a:rPr lang="es-PE" altLang="es-PE" b="1" dirty="0" err="1" smtClean="0"/>
              <a:t>Geostatistica</a:t>
            </a:r>
            <a:r>
              <a:rPr lang="es-PE" altLang="es-PE" b="1" dirty="0" smtClean="0"/>
              <a:t> </a:t>
            </a:r>
            <a:r>
              <a:rPr lang="es-PE" altLang="es-PE" b="1" dirty="0" err="1" smtClean="0"/>
              <a:t>abundance</a:t>
            </a:r>
            <a:r>
              <a:rPr lang="es-PE" altLang="es-PE" b="1" dirty="0" smtClean="0"/>
              <a:t> </a:t>
            </a:r>
            <a:r>
              <a:rPr lang="es-PE" altLang="es-PE" b="1" dirty="0" err="1" smtClean="0"/>
              <a:t>stimation</a:t>
            </a:r>
            <a:r>
              <a:rPr lang="es-PE" altLang="es-PE" b="1" dirty="0" smtClean="0"/>
              <a:t> (</a:t>
            </a:r>
            <a:r>
              <a:rPr lang="es-PE" altLang="es-PE" b="1" dirty="0"/>
              <a:t>A)</a:t>
            </a:r>
          </a:p>
          <a:p>
            <a:endParaRPr lang="es-PE" altLang="es-PE" b="1" dirty="0"/>
          </a:p>
          <a:p>
            <a:r>
              <a:rPr lang="es-PE" altLang="es-PE" sz="1400" dirty="0"/>
              <a:t>Regionalización de las calas, y cálculo de la Inercia  (I) y Centro de Gravedad (CG)</a:t>
            </a:r>
          </a:p>
        </p:txBody>
      </p:sp>
      <p:sp>
        <p:nvSpPr>
          <p:cNvPr id="29700" name="Rectangle 4"/>
          <p:cNvSpPr>
            <a:spLocks noChangeArrowheads="1"/>
          </p:cNvSpPr>
          <p:nvPr/>
        </p:nvSpPr>
        <p:spPr bwMode="auto">
          <a:xfrm>
            <a:off x="2365375" y="84138"/>
            <a:ext cx="184150" cy="368300"/>
          </a:xfrm>
          <a:prstGeom prst="rect">
            <a:avLst/>
          </a:prstGeom>
          <a:noFill/>
          <a:ln w="9525">
            <a:noFill/>
            <a:miter lim="800000"/>
            <a:headEnd/>
            <a:tailEnd/>
          </a:ln>
        </p:spPr>
        <p:txBody>
          <a:bodyPr wrap="none" anchor="ctr">
            <a:spAutoFit/>
          </a:bodyPr>
          <a:lstStyle/>
          <a:p>
            <a:endParaRPr lang="es-ES" altLang="es-PE"/>
          </a:p>
        </p:txBody>
      </p:sp>
      <p:sp>
        <p:nvSpPr>
          <p:cNvPr id="29701" name="TextBox 7"/>
          <p:cNvSpPr txBox="1">
            <a:spLocks noChangeArrowheads="1"/>
          </p:cNvSpPr>
          <p:nvPr/>
        </p:nvSpPr>
        <p:spPr bwMode="auto">
          <a:xfrm>
            <a:off x="2549525" y="3192463"/>
            <a:ext cx="4119563" cy="831850"/>
          </a:xfrm>
          <a:prstGeom prst="rect">
            <a:avLst/>
          </a:prstGeom>
          <a:noFill/>
          <a:ln w="9525">
            <a:noFill/>
            <a:miter lim="800000"/>
            <a:headEnd/>
            <a:tailEnd/>
          </a:ln>
        </p:spPr>
        <p:txBody>
          <a:bodyPr>
            <a:spAutoFit/>
          </a:bodyPr>
          <a:lstStyle/>
          <a:p>
            <a:pPr marL="342900" indent="-342900">
              <a:buFont typeface="Arial" charset="0"/>
              <a:buChar char="•"/>
            </a:pPr>
            <a:r>
              <a:rPr lang="es-PE" altLang="es-PE" sz="1600"/>
              <a:t>Estimación de la Abundancia (A) en base a captura media por región (quincenas) como indicador de la densidad (Q, t/mn2).</a:t>
            </a:r>
          </a:p>
        </p:txBody>
      </p:sp>
      <p:sp>
        <p:nvSpPr>
          <p:cNvPr id="29702" name="Rectangle 6"/>
          <p:cNvSpPr>
            <a:spLocks noChangeArrowheads="1"/>
          </p:cNvSpPr>
          <p:nvPr/>
        </p:nvSpPr>
        <p:spPr bwMode="auto">
          <a:xfrm>
            <a:off x="2365375" y="84138"/>
            <a:ext cx="184150" cy="368300"/>
          </a:xfrm>
          <a:prstGeom prst="rect">
            <a:avLst/>
          </a:prstGeom>
          <a:noFill/>
          <a:ln w="9525">
            <a:noFill/>
            <a:miter lim="800000"/>
            <a:headEnd/>
            <a:tailEnd/>
          </a:ln>
        </p:spPr>
        <p:txBody>
          <a:bodyPr wrap="none" anchor="ctr">
            <a:spAutoFit/>
          </a:bodyPr>
          <a:lstStyle/>
          <a:p>
            <a:endParaRPr lang="es-ES" altLang="es-PE"/>
          </a:p>
        </p:txBody>
      </p:sp>
      <p:graphicFrame>
        <p:nvGraphicFramePr>
          <p:cNvPr id="29703" name="Object 9"/>
          <p:cNvGraphicFramePr>
            <a:graphicFrameLocks noChangeAspect="1"/>
          </p:cNvGraphicFramePr>
          <p:nvPr/>
        </p:nvGraphicFramePr>
        <p:xfrm>
          <a:off x="3962400" y="4165600"/>
          <a:ext cx="1344613" cy="571500"/>
        </p:xfrm>
        <a:graphic>
          <a:graphicData uri="http://schemas.openxmlformats.org/presentationml/2006/ole">
            <p:oleObj spid="_x0000_s1026" name="Equation" r:id="rId3" imgW="1143000" imgH="444500" progId="Equation.3">
              <p:embed/>
            </p:oleObj>
          </a:graphicData>
        </a:graphic>
      </p:graphicFrame>
      <p:sp>
        <p:nvSpPr>
          <p:cNvPr id="29704" name="TextBox 10"/>
          <p:cNvSpPr txBox="1">
            <a:spLocks noChangeArrowheads="1"/>
          </p:cNvSpPr>
          <p:nvPr/>
        </p:nvSpPr>
        <p:spPr bwMode="auto">
          <a:xfrm>
            <a:off x="2492375" y="4913313"/>
            <a:ext cx="4302125" cy="860425"/>
          </a:xfrm>
          <a:prstGeom prst="rect">
            <a:avLst/>
          </a:prstGeom>
          <a:noFill/>
          <a:ln w="9525">
            <a:noFill/>
            <a:miter lim="800000"/>
            <a:headEnd/>
            <a:tailEnd/>
          </a:ln>
        </p:spPr>
        <p:txBody>
          <a:bodyPr>
            <a:spAutoFit/>
          </a:bodyPr>
          <a:lstStyle/>
          <a:p>
            <a:pPr marL="342900" indent="-342900">
              <a:buFont typeface="Arial" charset="0"/>
              <a:buChar char="•"/>
            </a:pPr>
            <a:r>
              <a:rPr lang="es-PE" altLang="es-PE" sz="1600"/>
              <a:t>Estimación de indicador de Esfuerzo (E) en base al númer de calas (NCi) y número efectivo de meses de pesca (M):</a:t>
            </a:r>
          </a:p>
        </p:txBody>
      </p:sp>
      <p:sp>
        <p:nvSpPr>
          <p:cNvPr id="29705" name="Rectangle 10"/>
          <p:cNvSpPr>
            <a:spLocks noChangeArrowheads="1"/>
          </p:cNvSpPr>
          <p:nvPr/>
        </p:nvSpPr>
        <p:spPr bwMode="auto">
          <a:xfrm>
            <a:off x="2365375" y="84138"/>
            <a:ext cx="184150" cy="368300"/>
          </a:xfrm>
          <a:prstGeom prst="rect">
            <a:avLst/>
          </a:prstGeom>
          <a:noFill/>
          <a:ln w="9525">
            <a:noFill/>
            <a:miter lim="800000"/>
            <a:headEnd/>
            <a:tailEnd/>
          </a:ln>
        </p:spPr>
        <p:txBody>
          <a:bodyPr wrap="none" anchor="ctr">
            <a:spAutoFit/>
          </a:bodyPr>
          <a:lstStyle/>
          <a:p>
            <a:endParaRPr lang="es-ES" altLang="es-PE"/>
          </a:p>
        </p:txBody>
      </p:sp>
      <p:graphicFrame>
        <p:nvGraphicFramePr>
          <p:cNvPr id="29706" name="Object 12"/>
          <p:cNvGraphicFramePr>
            <a:graphicFrameLocks noChangeAspect="1"/>
          </p:cNvGraphicFramePr>
          <p:nvPr/>
        </p:nvGraphicFramePr>
        <p:xfrm>
          <a:off x="4033838" y="5857875"/>
          <a:ext cx="1219200" cy="619125"/>
        </p:xfrm>
        <a:graphic>
          <a:graphicData uri="http://schemas.openxmlformats.org/presentationml/2006/ole">
            <p:oleObj spid="_x0000_s1027" name="Equation" r:id="rId4" imgW="914400" imgH="431800" progId="Equation.3">
              <p:embed/>
            </p:oleObj>
          </a:graphicData>
        </a:graphic>
      </p:graphicFrame>
      <p:pic>
        <p:nvPicPr>
          <p:cNvPr id="29707" name="Picture 8"/>
          <p:cNvPicPr>
            <a:picLocks noChangeAspect="1" noChangeArrowheads="1"/>
          </p:cNvPicPr>
          <p:nvPr/>
        </p:nvPicPr>
        <p:blipFill>
          <a:blip r:embed="rId5"/>
          <a:srcRect/>
          <a:stretch>
            <a:fillRect/>
          </a:stretch>
        </p:blipFill>
        <p:spPr bwMode="auto">
          <a:xfrm>
            <a:off x="2482850" y="1392238"/>
            <a:ext cx="4303713" cy="1700212"/>
          </a:xfrm>
          <a:prstGeom prst="rect">
            <a:avLst/>
          </a:prstGeom>
          <a:noFill/>
          <a:ln w="9525">
            <a:noFill/>
            <a:miter lim="800000"/>
            <a:headEnd/>
            <a:tailEnd/>
          </a:ln>
        </p:spPr>
      </p:pic>
      <p:pic>
        <p:nvPicPr>
          <p:cNvPr id="29708" name="Picture 16"/>
          <p:cNvPicPr>
            <a:picLocks noChangeAspect="1" noChangeArrowheads="1"/>
          </p:cNvPicPr>
          <p:nvPr/>
        </p:nvPicPr>
        <p:blipFill>
          <a:blip r:embed="rId6"/>
          <a:srcRect/>
          <a:stretch>
            <a:fillRect/>
          </a:stretch>
        </p:blipFill>
        <p:spPr bwMode="auto">
          <a:xfrm>
            <a:off x="7008813" y="1282700"/>
            <a:ext cx="4221162" cy="5249863"/>
          </a:xfrm>
          <a:prstGeom prst="rect">
            <a:avLst/>
          </a:prstGeom>
          <a:noFill/>
          <a:ln w="9525">
            <a:noFill/>
            <a:miter lim="800000"/>
            <a:headEnd/>
            <a:tailEnd/>
          </a:ln>
        </p:spPr>
      </p:pic>
      <p:pic>
        <p:nvPicPr>
          <p:cNvPr id="29709" name="Picture 2"/>
          <p:cNvPicPr>
            <a:picLocks noChangeAspect="1" noChangeArrowheads="1"/>
          </p:cNvPicPr>
          <p:nvPr/>
        </p:nvPicPr>
        <p:blipFill>
          <a:blip r:embed="rId7"/>
          <a:srcRect/>
          <a:stretch>
            <a:fillRect/>
          </a:stretch>
        </p:blipFill>
        <p:spPr bwMode="auto">
          <a:xfrm>
            <a:off x="0" y="0"/>
            <a:ext cx="1728788" cy="20399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3"/>
          <a:srcRect l="9692" t="20151" r="31541" b="15624"/>
          <a:stretch/>
        </p:blipFill>
        <p:spPr>
          <a:xfrm>
            <a:off x="1560785" y="614854"/>
            <a:ext cx="9222827" cy="5666810"/>
          </a:xfrm>
          <a:prstGeom prst="rect">
            <a:avLst/>
          </a:prstGeom>
        </p:spPr>
      </p:pic>
    </p:spTree>
    <p:extLst>
      <p:ext uri="{BB962C8B-B14F-4D97-AF65-F5344CB8AC3E}">
        <p14:creationId xmlns="" xmlns:p14="http://schemas.microsoft.com/office/powerpoint/2010/main" val="40947114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2"/>
          <a:srcRect/>
          <a:stretch>
            <a:fillRect/>
          </a:stretch>
        </p:blipFill>
        <p:spPr bwMode="auto">
          <a:xfrm>
            <a:off x="5254625" y="-1588"/>
            <a:ext cx="5715000" cy="6865938"/>
          </a:xfrm>
          <a:prstGeom prst="rect">
            <a:avLst/>
          </a:prstGeom>
          <a:noFill/>
          <a:ln w="9525">
            <a:noFill/>
            <a:miter lim="800000"/>
            <a:headEnd/>
            <a:tailEnd/>
          </a:ln>
        </p:spPr>
      </p:pic>
      <p:sp>
        <p:nvSpPr>
          <p:cNvPr id="3" name="TextBox 2"/>
          <p:cNvSpPr txBox="1"/>
          <p:nvPr/>
        </p:nvSpPr>
        <p:spPr>
          <a:xfrm>
            <a:off x="1979613" y="115888"/>
            <a:ext cx="3921125" cy="3602037"/>
          </a:xfrm>
          <a:prstGeom prst="rect">
            <a:avLst/>
          </a:prstGeom>
          <a:noFill/>
        </p:spPr>
        <p:txBody>
          <a:bodyPr>
            <a:spAutoFit/>
          </a:bodyPr>
          <a:lstStyle/>
          <a:p>
            <a:pPr algn="ctr">
              <a:defRPr/>
            </a:pPr>
            <a:r>
              <a:rPr lang="es-PE" b="1" dirty="0"/>
              <a:t>Hábitat Potencial de Jurel</a:t>
            </a:r>
            <a:endParaRPr lang="es-PE" dirty="0"/>
          </a:p>
          <a:p>
            <a:pPr>
              <a:defRPr/>
            </a:pPr>
            <a:endParaRPr lang="es-PE" dirty="0"/>
          </a:p>
          <a:p>
            <a:pPr marL="342900" indent="-342900">
              <a:buFont typeface="Arial" panose="020B0604020202020204" pitchFamily="34" charset="0"/>
              <a:buChar char="•"/>
              <a:defRPr/>
            </a:pPr>
            <a:r>
              <a:rPr lang="es-PE" sz="1600" dirty="0"/>
              <a:t>Construido como el promedio de probabilidades (0 a 1) según 6 variables que mejor representan el hábitat potencial del jurel.</a:t>
            </a:r>
          </a:p>
          <a:p>
            <a:pPr marL="342900" indent="-342900">
              <a:buFont typeface="Arial" panose="020B0604020202020204" pitchFamily="34" charset="0"/>
              <a:buChar char="•"/>
              <a:defRPr/>
            </a:pPr>
            <a:endParaRPr lang="es-PE" sz="1600" dirty="0"/>
          </a:p>
          <a:p>
            <a:pPr marL="342900" indent="-342900">
              <a:buFont typeface="Arial" panose="020B0604020202020204" pitchFamily="34" charset="0"/>
              <a:buChar char="•"/>
              <a:defRPr/>
            </a:pPr>
            <a:r>
              <a:rPr lang="es-PE" sz="1600" dirty="0"/>
              <a:t>Temperatura, anomalías térmicas, salinidad, clorofila, profundidad, y distancia a la costa para cuadros de 26 mn</a:t>
            </a:r>
            <a:r>
              <a:rPr lang="es-PE" sz="1600" baseline="30000" dirty="0"/>
              <a:t>2</a:t>
            </a:r>
            <a:r>
              <a:rPr lang="es-PE" sz="1600" dirty="0"/>
              <a:t> c/u con P &gt; 0.</a:t>
            </a:r>
          </a:p>
          <a:p>
            <a:pPr marL="342900" indent="-342900">
              <a:buFont typeface="Arial" panose="020B0604020202020204" pitchFamily="34" charset="0"/>
              <a:buChar char="•"/>
              <a:defRPr/>
            </a:pPr>
            <a:endParaRPr lang="es-PE" sz="1600" dirty="0"/>
          </a:p>
          <a:p>
            <a:pPr marL="342900" indent="-342900">
              <a:buFont typeface="Arial" panose="020B0604020202020204" pitchFamily="34" charset="0"/>
              <a:buChar char="•"/>
              <a:defRPr/>
            </a:pPr>
            <a:r>
              <a:rPr lang="es-PE" sz="1600" dirty="0"/>
              <a:t>Determina el área total probable de distribución de jurel (hábitat potencial).</a:t>
            </a:r>
          </a:p>
        </p:txBody>
      </p:sp>
      <p:pic>
        <p:nvPicPr>
          <p:cNvPr id="33796" name="Picture 4"/>
          <p:cNvPicPr>
            <a:picLocks noChangeAspect="1" noChangeArrowheads="1"/>
          </p:cNvPicPr>
          <p:nvPr/>
        </p:nvPicPr>
        <p:blipFill>
          <a:blip r:embed="rId3"/>
          <a:srcRect/>
          <a:stretch>
            <a:fillRect/>
          </a:stretch>
        </p:blipFill>
        <p:spPr bwMode="auto">
          <a:xfrm>
            <a:off x="1979613" y="4076700"/>
            <a:ext cx="2630487" cy="2122488"/>
          </a:xfrm>
          <a:prstGeom prst="rect">
            <a:avLst/>
          </a:prstGeom>
          <a:noFill/>
          <a:ln w="9525">
            <a:noFill/>
            <a:miter lim="800000"/>
            <a:headEnd/>
            <a:tailEnd/>
          </a:ln>
        </p:spPr>
      </p:pic>
      <p:pic>
        <p:nvPicPr>
          <p:cNvPr id="33797" name="Picture 5"/>
          <p:cNvPicPr>
            <a:picLocks noChangeAspect="1" noChangeArrowheads="1"/>
          </p:cNvPicPr>
          <p:nvPr/>
        </p:nvPicPr>
        <p:blipFill>
          <a:blip r:embed="rId4"/>
          <a:srcRect/>
          <a:stretch>
            <a:fillRect/>
          </a:stretch>
        </p:blipFill>
        <p:spPr bwMode="auto">
          <a:xfrm>
            <a:off x="4903788" y="4208463"/>
            <a:ext cx="2130425" cy="1731962"/>
          </a:xfrm>
          <a:prstGeom prst="rect">
            <a:avLst/>
          </a:prstGeom>
          <a:noFill/>
          <a:ln w="9525">
            <a:noFill/>
            <a:miter lim="800000"/>
            <a:headEnd/>
            <a:tailEnd/>
          </a:ln>
        </p:spPr>
      </p:pic>
      <p:sp>
        <p:nvSpPr>
          <p:cNvPr id="33798" name="13 CuadroTexto"/>
          <p:cNvSpPr txBox="1">
            <a:spLocks noChangeArrowheads="1"/>
          </p:cNvSpPr>
          <p:nvPr/>
        </p:nvSpPr>
        <p:spPr bwMode="auto">
          <a:xfrm>
            <a:off x="7080250" y="44450"/>
            <a:ext cx="3744913" cy="1385888"/>
          </a:xfrm>
          <a:prstGeom prst="rect">
            <a:avLst/>
          </a:prstGeom>
          <a:noFill/>
          <a:ln w="9525">
            <a:noFill/>
            <a:miter lim="800000"/>
            <a:headEnd/>
            <a:tailEnd/>
          </a:ln>
        </p:spPr>
        <p:txBody>
          <a:bodyPr>
            <a:spAutoFit/>
          </a:bodyPr>
          <a:lstStyle/>
          <a:p>
            <a:r>
              <a:rPr lang="es-ES" altLang="es-PE" sz="1200" i="1"/>
              <a:t>TSM	15°        a      26°C</a:t>
            </a:r>
          </a:p>
          <a:p>
            <a:r>
              <a:rPr lang="es-ES" altLang="es-PE" sz="1200" i="1"/>
              <a:t>SSM	35.05    a     35.15 UPS</a:t>
            </a:r>
          </a:p>
          <a:p>
            <a:r>
              <a:rPr lang="es-ES" altLang="es-PE" sz="1200" i="1"/>
              <a:t>Batimetría   &gt;150m</a:t>
            </a:r>
          </a:p>
          <a:p>
            <a:r>
              <a:rPr lang="es-ES" altLang="es-PE" sz="1200" i="1"/>
              <a:t>Clorofila	0.3          a     5 ug.L</a:t>
            </a:r>
            <a:r>
              <a:rPr lang="es-ES" altLang="es-PE" sz="1200" i="1" baseline="30000"/>
              <a:t>-1</a:t>
            </a:r>
          </a:p>
          <a:p>
            <a:r>
              <a:rPr lang="es-ES" altLang="es-PE" sz="1200" i="1"/>
              <a:t>Anomalías    -1           a        +1</a:t>
            </a:r>
          </a:p>
          <a:p>
            <a:r>
              <a:rPr lang="es-ES" altLang="es-PE" sz="1200" i="1"/>
              <a:t>Térmicas</a:t>
            </a:r>
          </a:p>
          <a:p>
            <a:endParaRPr lang="es-PE" altLang="es-PE" sz="1200" i="1"/>
          </a:p>
        </p:txBody>
      </p:sp>
      <p:pic>
        <p:nvPicPr>
          <p:cNvPr id="33799" name="Picture 2"/>
          <p:cNvPicPr>
            <a:picLocks noChangeAspect="1" noChangeArrowheads="1"/>
          </p:cNvPicPr>
          <p:nvPr/>
        </p:nvPicPr>
        <p:blipFill>
          <a:blip r:embed="rId5"/>
          <a:srcRect/>
          <a:stretch>
            <a:fillRect/>
          </a:stretch>
        </p:blipFill>
        <p:spPr bwMode="auto">
          <a:xfrm>
            <a:off x="0" y="0"/>
            <a:ext cx="1728788" cy="20399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412</TotalTime>
  <Words>1624</Words>
  <Application>Microsoft Office PowerPoint</Application>
  <PresentationFormat>Personalizado</PresentationFormat>
  <Paragraphs>67</Paragraphs>
  <Slides>11</Slides>
  <Notes>8</Notes>
  <HiddenSlides>0</HiddenSlides>
  <MMClips>0</MMClips>
  <ScaleCrop>false</ScaleCrop>
  <HeadingPairs>
    <vt:vector size="6" baseType="variant">
      <vt:variant>
        <vt:lpstr>Tema</vt:lpstr>
      </vt:variant>
      <vt:variant>
        <vt:i4>1</vt:i4>
      </vt:variant>
      <vt:variant>
        <vt:lpstr>Servidores OLE incrustados</vt:lpstr>
      </vt:variant>
      <vt:variant>
        <vt:i4>1</vt:i4>
      </vt:variant>
      <vt:variant>
        <vt:lpstr>Títulos de diapositiva</vt:lpstr>
      </vt:variant>
      <vt:variant>
        <vt:i4>11</vt:i4>
      </vt:variant>
    </vt:vector>
  </HeadingPairs>
  <TitlesOfParts>
    <vt:vector size="13" baseType="lpstr">
      <vt:lpstr>Tema de Office</vt:lpstr>
      <vt:lpstr>Equation</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ANIBAL</dc:creator>
  <cp:lastModifiedBy> </cp:lastModifiedBy>
  <cp:revision>35</cp:revision>
  <dcterms:created xsi:type="dcterms:W3CDTF">2014-10-02T01:23:51Z</dcterms:created>
  <dcterms:modified xsi:type="dcterms:W3CDTF">2014-10-02T17:02:05Z</dcterms:modified>
</cp:coreProperties>
</file>