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70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1" r:id="rId12"/>
    <p:sldId id="274" r:id="rId13"/>
    <p:sldId id="275" r:id="rId14"/>
    <p:sldId id="277" r:id="rId15"/>
    <p:sldId id="279" r:id="rId16"/>
    <p:sldId id="281" r:id="rId17"/>
    <p:sldId id="267" r:id="rId18"/>
    <p:sldId id="268" r:id="rId19"/>
    <p:sldId id="269" r:id="rId2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29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591A5D-FD0B-4F7D-81CF-DCC6EDD1F2FB}" type="datetimeFigureOut">
              <a:rPr lang="es-ES" smtClean="0"/>
              <a:pPr/>
              <a:t>02/10/2014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500924-A34F-430C-BF2D-903847B6798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500924-A34F-430C-BF2D-903847B6798F}" type="slidenum">
              <a:rPr lang="es-ES" smtClean="0"/>
              <a:pPr/>
              <a:t>6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E" smtClean="0"/>
          </a:p>
        </p:txBody>
      </p:sp>
      <p:sp>
        <p:nvSpPr>
          <p:cNvPr id="3891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3D2C52F-102F-424B-9888-D634C8D0ED68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es-E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DE05D-1B90-440E-8223-252A35E42915}" type="datetimeFigureOut">
              <a:rPr lang="es-ES" smtClean="0"/>
              <a:pPr/>
              <a:t>02/10/2014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4DBBF-A9C4-48EA-BF81-FF921ABE2AE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DE05D-1B90-440E-8223-252A35E42915}" type="datetimeFigureOut">
              <a:rPr lang="es-ES" smtClean="0"/>
              <a:pPr/>
              <a:t>02/10/2014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4DBBF-A9C4-48EA-BF81-FF921ABE2AE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DE05D-1B90-440E-8223-252A35E42915}" type="datetimeFigureOut">
              <a:rPr lang="es-ES" smtClean="0"/>
              <a:pPr/>
              <a:t>02/10/2014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4DBBF-A9C4-48EA-BF81-FF921ABE2AE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DE05D-1B90-440E-8223-252A35E42915}" type="datetimeFigureOut">
              <a:rPr lang="es-ES" smtClean="0"/>
              <a:pPr/>
              <a:t>02/10/2014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4DBBF-A9C4-48EA-BF81-FF921ABE2AE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DE05D-1B90-440E-8223-252A35E42915}" type="datetimeFigureOut">
              <a:rPr lang="es-ES" smtClean="0"/>
              <a:pPr/>
              <a:t>02/10/2014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4DBBF-A9C4-48EA-BF81-FF921ABE2AE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DE05D-1B90-440E-8223-252A35E42915}" type="datetimeFigureOut">
              <a:rPr lang="es-ES" smtClean="0"/>
              <a:pPr/>
              <a:t>02/10/2014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4DBBF-A9C4-48EA-BF81-FF921ABE2AE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DE05D-1B90-440E-8223-252A35E42915}" type="datetimeFigureOut">
              <a:rPr lang="es-ES" smtClean="0"/>
              <a:pPr/>
              <a:t>02/10/2014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4DBBF-A9C4-48EA-BF81-FF921ABE2AE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DE05D-1B90-440E-8223-252A35E42915}" type="datetimeFigureOut">
              <a:rPr lang="es-ES" smtClean="0"/>
              <a:pPr/>
              <a:t>02/10/2014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4DBBF-A9C4-48EA-BF81-FF921ABE2AE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DE05D-1B90-440E-8223-252A35E42915}" type="datetimeFigureOut">
              <a:rPr lang="es-ES" smtClean="0"/>
              <a:pPr/>
              <a:t>02/10/2014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4DBBF-A9C4-48EA-BF81-FF921ABE2AE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DE05D-1B90-440E-8223-252A35E42915}" type="datetimeFigureOut">
              <a:rPr lang="es-ES" smtClean="0"/>
              <a:pPr/>
              <a:t>02/10/2014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4DBBF-A9C4-48EA-BF81-FF921ABE2AE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DE05D-1B90-440E-8223-252A35E42915}" type="datetimeFigureOut">
              <a:rPr lang="es-ES" smtClean="0"/>
              <a:pPr/>
              <a:t>02/10/2014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4DBBF-A9C4-48EA-BF81-FF921ABE2AE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0DE05D-1B90-440E-8223-252A35E42915}" type="datetimeFigureOut">
              <a:rPr lang="es-ES" smtClean="0"/>
              <a:pPr/>
              <a:t>02/10/2014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C4DBBF-A9C4-48EA-BF81-FF921ABE2AE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emf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 l="17429" t="28172" r="16712" b="19657"/>
          <a:stretch>
            <a:fillRect/>
          </a:stretch>
        </p:blipFill>
        <p:spPr bwMode="auto">
          <a:xfrm>
            <a:off x="323528" y="332656"/>
            <a:ext cx="8568952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 cstate="print"/>
          <a:srcRect l="19561" t="45078" r="18454" b="34250"/>
          <a:stretch>
            <a:fillRect/>
          </a:stretch>
        </p:blipFill>
        <p:spPr bwMode="auto">
          <a:xfrm>
            <a:off x="683568" y="4509120"/>
            <a:ext cx="7632848" cy="1431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431032" y="1628800"/>
            <a:ext cx="766936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/>
          </a:p>
          <a:p>
            <a:pPr marL="449263" indent="-269875"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1600" b="1" dirty="0" smtClean="0"/>
              <a:t>Data </a:t>
            </a:r>
            <a:r>
              <a:rPr lang="en-US" sz="1600" b="1" dirty="0"/>
              <a:t>base. Conceiving a final format for the data base appears to be </a:t>
            </a:r>
            <a:r>
              <a:rPr lang="en-US" sz="1600" b="1" dirty="0" smtClean="0"/>
              <a:t>a priority</a:t>
            </a:r>
            <a:r>
              <a:rPr lang="en-US" sz="1600" b="1" dirty="0"/>
              <a:t>. Some works on this field already exist, and the ICES work </a:t>
            </a:r>
            <a:r>
              <a:rPr lang="en-US" sz="1600" b="1" dirty="0" smtClean="0"/>
              <a:t>on metadata </a:t>
            </a:r>
            <a:r>
              <a:rPr lang="en-US" sz="1600" b="1" dirty="0"/>
              <a:t>base could be adapted </a:t>
            </a:r>
            <a:r>
              <a:rPr lang="en-US" sz="1600" b="1" dirty="0" smtClean="0"/>
              <a:t>.</a:t>
            </a:r>
            <a:endParaRPr lang="en-US" sz="1600" b="1" dirty="0"/>
          </a:p>
          <a:p>
            <a:pPr marL="449263" indent="-269875"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1600" dirty="0" smtClean="0"/>
              <a:t>There </a:t>
            </a:r>
            <a:r>
              <a:rPr lang="en-US" sz="1600" dirty="0"/>
              <a:t>is a practical need for precise analysis of data compatibility (e.g</a:t>
            </a:r>
            <a:r>
              <a:rPr lang="en-US" sz="1600" dirty="0" smtClean="0"/>
              <a:t>. time </a:t>
            </a:r>
            <a:r>
              <a:rPr lang="en-US" sz="1600" dirty="0"/>
              <a:t>as common </a:t>
            </a:r>
            <a:r>
              <a:rPr lang="en-US" sz="1600" dirty="0" smtClean="0"/>
              <a:t> information</a:t>
            </a:r>
            <a:r>
              <a:rPr lang="en-US" sz="1600" dirty="0"/>
              <a:t>). In any case </a:t>
            </a:r>
            <a:r>
              <a:rPr lang="en-US" sz="1600" dirty="0" smtClean="0"/>
              <a:t>VMS </a:t>
            </a:r>
            <a:r>
              <a:rPr lang="en-US" sz="1600" dirty="0"/>
              <a:t>data are given </a:t>
            </a:r>
            <a:r>
              <a:rPr lang="en-US" sz="1600" dirty="0" smtClean="0"/>
              <a:t>using the </a:t>
            </a:r>
            <a:r>
              <a:rPr lang="en-US" sz="1600" dirty="0"/>
              <a:t>same GPS time values, making correction of the vessel recorded </a:t>
            </a:r>
            <a:r>
              <a:rPr lang="en-US" sz="1600" dirty="0" smtClean="0"/>
              <a:t>time </a:t>
            </a:r>
            <a:r>
              <a:rPr lang="es-ES" sz="1600" dirty="0" err="1" smtClean="0"/>
              <a:t>possible</a:t>
            </a:r>
            <a:r>
              <a:rPr lang="es-ES" sz="1600" dirty="0"/>
              <a:t>.</a:t>
            </a:r>
          </a:p>
          <a:p>
            <a:pPr marL="449263" indent="-269875"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1600" dirty="0" smtClean="0"/>
              <a:t>Additional </a:t>
            </a:r>
            <a:r>
              <a:rPr lang="en-US" sz="1600" dirty="0"/>
              <a:t>data could be collected for improvement of the data base, </a:t>
            </a:r>
            <a:r>
              <a:rPr lang="en-US" sz="1600" dirty="0" smtClean="0"/>
              <a:t>e.g. </a:t>
            </a:r>
            <a:r>
              <a:rPr lang="en-US" sz="1600" dirty="0"/>
              <a:t>oxycline, pH of the ocean</a:t>
            </a:r>
            <a:r>
              <a:rPr lang="en-US" sz="1600" dirty="0" smtClean="0"/>
              <a:t>, zooplankton </a:t>
            </a:r>
            <a:r>
              <a:rPr lang="en-US" sz="1600" dirty="0"/>
              <a:t>densities and abundance, species ID and classification, etc.</a:t>
            </a:r>
          </a:p>
        </p:txBody>
      </p:sp>
      <p:sp>
        <p:nvSpPr>
          <p:cNvPr id="3" name="2 Rectángulo"/>
          <p:cNvSpPr/>
          <p:nvPr/>
        </p:nvSpPr>
        <p:spPr>
          <a:xfrm>
            <a:off x="1187624" y="980728"/>
            <a:ext cx="60486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 smtClean="0"/>
              <a:t>Processing/analysis of the data collection methods.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 l="19643" t="44906" r="18373" b="32454"/>
          <a:stretch>
            <a:fillRect/>
          </a:stretch>
        </p:blipFill>
        <p:spPr bwMode="auto">
          <a:xfrm>
            <a:off x="467544" y="548680"/>
            <a:ext cx="8064896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" name="49 CuadroTexto"/>
          <p:cNvSpPr txBox="1"/>
          <p:nvPr/>
        </p:nvSpPr>
        <p:spPr>
          <a:xfrm>
            <a:off x="1115616" y="2708920"/>
            <a:ext cx="7200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Agreement</a:t>
            </a:r>
            <a:r>
              <a:rPr lang="es-ES" dirty="0" smtClean="0"/>
              <a:t> </a:t>
            </a:r>
            <a:r>
              <a:rPr lang="es-ES" dirty="0" err="1" smtClean="0"/>
              <a:t>was</a:t>
            </a:r>
            <a:r>
              <a:rPr lang="es-ES" dirty="0" smtClean="0"/>
              <a:t> </a:t>
            </a:r>
            <a:r>
              <a:rPr lang="es-ES" dirty="0" err="1" smtClean="0"/>
              <a:t>given</a:t>
            </a:r>
            <a:r>
              <a:rPr lang="es-ES" dirty="0" smtClean="0"/>
              <a:t> </a:t>
            </a:r>
            <a:r>
              <a:rPr lang="es-ES" dirty="0" err="1" smtClean="0"/>
              <a:t>by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journal</a:t>
            </a:r>
            <a:r>
              <a:rPr lang="es-ES" dirty="0" smtClean="0"/>
              <a:t> </a:t>
            </a:r>
            <a:r>
              <a:rPr lang="es-ES" b="1" i="1" dirty="0" err="1" smtClean="0"/>
              <a:t>Fisheries</a:t>
            </a:r>
            <a:r>
              <a:rPr lang="es-ES" b="1" i="1" dirty="0" smtClean="0"/>
              <a:t> </a:t>
            </a:r>
            <a:r>
              <a:rPr lang="es-ES" b="1" i="1" dirty="0" err="1" smtClean="0"/>
              <a:t>Research</a:t>
            </a:r>
            <a:r>
              <a:rPr lang="es-ES" b="1" i="1" dirty="0" smtClean="0"/>
              <a:t> </a:t>
            </a:r>
            <a:r>
              <a:rPr lang="es-ES" dirty="0" smtClean="0"/>
              <a:t>(</a:t>
            </a:r>
            <a:r>
              <a:rPr lang="es-ES" dirty="0" err="1" smtClean="0"/>
              <a:t>Elsevier</a:t>
            </a:r>
            <a:r>
              <a:rPr lang="es-ES" dirty="0" smtClean="0"/>
              <a:t>) </a:t>
            </a:r>
            <a:r>
              <a:rPr lang="es-ES" dirty="0" err="1" smtClean="0"/>
              <a:t>for</a:t>
            </a:r>
            <a:r>
              <a:rPr lang="es-ES" dirty="0" smtClean="0"/>
              <a:t> a </a:t>
            </a:r>
            <a:r>
              <a:rPr lang="es-ES" dirty="0" err="1" smtClean="0"/>
              <a:t>special</a:t>
            </a:r>
            <a:r>
              <a:rPr lang="es-ES" dirty="0" smtClean="0"/>
              <a:t> </a:t>
            </a:r>
            <a:r>
              <a:rPr lang="es-ES" dirty="0" err="1" smtClean="0"/>
              <a:t>issue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“</a:t>
            </a:r>
            <a:r>
              <a:rPr lang="es-ES" dirty="0" err="1" smtClean="0"/>
              <a:t>Fishing</a:t>
            </a:r>
            <a:r>
              <a:rPr lang="es-ES" dirty="0" smtClean="0"/>
              <a:t> </a:t>
            </a:r>
            <a:r>
              <a:rPr lang="es-ES" dirty="0" err="1" smtClean="0"/>
              <a:t>vessels</a:t>
            </a:r>
            <a:r>
              <a:rPr lang="es-ES" dirty="0" smtClean="0"/>
              <a:t> as </a:t>
            </a:r>
            <a:r>
              <a:rPr lang="es-ES" dirty="0" err="1" smtClean="0"/>
              <a:t>Scientific</a:t>
            </a:r>
            <a:r>
              <a:rPr lang="es-ES" dirty="0" smtClean="0"/>
              <a:t> </a:t>
            </a:r>
            <a:r>
              <a:rPr lang="es-ES" dirty="0" err="1" smtClean="0"/>
              <a:t>Platforms</a:t>
            </a:r>
            <a:r>
              <a:rPr lang="es-ES" dirty="0" smtClean="0"/>
              <a:t>”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be</a:t>
            </a:r>
            <a:r>
              <a:rPr lang="es-ES" dirty="0" smtClean="0"/>
              <a:t> </a:t>
            </a:r>
            <a:r>
              <a:rPr lang="es-ES" dirty="0" err="1" smtClean="0"/>
              <a:t>published</a:t>
            </a:r>
            <a:r>
              <a:rPr lang="es-ES" dirty="0" smtClean="0"/>
              <a:t> </a:t>
            </a:r>
            <a:r>
              <a:rPr lang="es-ES" dirty="0" err="1" smtClean="0"/>
              <a:t>during</a:t>
            </a:r>
            <a:r>
              <a:rPr lang="es-ES" dirty="0" smtClean="0"/>
              <a:t> 2015.</a:t>
            </a:r>
          </a:p>
          <a:p>
            <a:endParaRPr lang="es-ES" dirty="0"/>
          </a:p>
          <a:p>
            <a:r>
              <a:rPr lang="es-ES" dirty="0" err="1" smtClean="0"/>
              <a:t>Abstracts</a:t>
            </a:r>
            <a:r>
              <a:rPr lang="es-ES" dirty="0" smtClean="0"/>
              <a:t> </a:t>
            </a:r>
            <a:r>
              <a:rPr lang="es-ES" dirty="0" err="1" smtClean="0"/>
              <a:t>from</a:t>
            </a:r>
            <a:r>
              <a:rPr lang="es-ES" dirty="0" smtClean="0"/>
              <a:t> a total of 32 </a:t>
            </a:r>
            <a:r>
              <a:rPr lang="es-ES" dirty="0" err="1" smtClean="0"/>
              <a:t>contributions</a:t>
            </a:r>
            <a:r>
              <a:rPr lang="es-ES" dirty="0" smtClean="0"/>
              <a:t> </a:t>
            </a:r>
            <a:r>
              <a:rPr lang="es-ES" dirty="0" err="1" smtClean="0"/>
              <a:t>were</a:t>
            </a:r>
            <a:r>
              <a:rPr lang="es-ES" dirty="0" smtClean="0"/>
              <a:t> </a:t>
            </a:r>
            <a:r>
              <a:rPr lang="es-ES" dirty="0" err="1" smtClean="0"/>
              <a:t>received</a:t>
            </a:r>
            <a:r>
              <a:rPr lang="es-ES" dirty="0" smtClean="0"/>
              <a:t> </a:t>
            </a:r>
            <a:r>
              <a:rPr lang="es-ES" dirty="0" err="1" smtClean="0"/>
              <a:t>from</a:t>
            </a:r>
            <a:r>
              <a:rPr lang="es-ES" dirty="0" smtClean="0"/>
              <a:t> </a:t>
            </a:r>
            <a:r>
              <a:rPr lang="es-ES" dirty="0" err="1" smtClean="0"/>
              <a:t>all</a:t>
            </a:r>
            <a:r>
              <a:rPr lang="es-ES" dirty="0" smtClean="0"/>
              <a:t> </a:t>
            </a:r>
            <a:r>
              <a:rPr lang="es-ES" dirty="0" err="1" smtClean="0"/>
              <a:t>over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world</a:t>
            </a:r>
            <a:r>
              <a:rPr lang="es-ES" dirty="0"/>
              <a:t>*</a:t>
            </a:r>
            <a:r>
              <a:rPr lang="es-ES" dirty="0" smtClean="0"/>
              <a:t>. </a:t>
            </a:r>
            <a:r>
              <a:rPr lang="es-ES" dirty="0" err="1" smtClean="0"/>
              <a:t>Manuscripts</a:t>
            </a:r>
            <a:r>
              <a:rPr lang="es-ES" dirty="0" smtClean="0"/>
              <a:t> </a:t>
            </a:r>
            <a:r>
              <a:rPr lang="es-ES" dirty="0" err="1" smtClean="0"/>
              <a:t>should</a:t>
            </a:r>
            <a:r>
              <a:rPr lang="es-ES" dirty="0" smtClean="0"/>
              <a:t> </a:t>
            </a:r>
            <a:r>
              <a:rPr lang="es-ES" dirty="0" err="1" smtClean="0"/>
              <a:t>be</a:t>
            </a:r>
            <a:r>
              <a:rPr lang="es-ES" dirty="0" smtClean="0"/>
              <a:t> </a:t>
            </a:r>
            <a:r>
              <a:rPr lang="es-ES" dirty="0" err="1" smtClean="0"/>
              <a:t>received</a:t>
            </a:r>
            <a:r>
              <a:rPr lang="es-ES" dirty="0" smtClean="0"/>
              <a:t> in </a:t>
            </a:r>
            <a:r>
              <a:rPr lang="es-ES" dirty="0" err="1" smtClean="0"/>
              <a:t>January</a:t>
            </a:r>
            <a:r>
              <a:rPr lang="es-ES" dirty="0" smtClean="0"/>
              <a:t>, 2015 </a:t>
            </a:r>
            <a:endParaRPr lang="es-ES" dirty="0"/>
          </a:p>
        </p:txBody>
      </p:sp>
      <p:sp>
        <p:nvSpPr>
          <p:cNvPr id="51" name="50 CuadroTexto"/>
          <p:cNvSpPr txBox="1"/>
          <p:nvPr/>
        </p:nvSpPr>
        <p:spPr>
          <a:xfrm>
            <a:off x="395536" y="5229200"/>
            <a:ext cx="8352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err="1" smtClean="0">
                <a:solidFill>
                  <a:srgbClr val="FF0000"/>
                </a:solidFill>
              </a:rPr>
              <a:t>What</a:t>
            </a:r>
            <a:r>
              <a:rPr lang="es-ES" sz="2400" b="1" dirty="0" smtClean="0">
                <a:solidFill>
                  <a:srgbClr val="FF0000"/>
                </a:solidFill>
              </a:rPr>
              <a:t> are </a:t>
            </a:r>
            <a:r>
              <a:rPr lang="es-ES" sz="2400" b="1" dirty="0" err="1" smtClean="0">
                <a:solidFill>
                  <a:srgbClr val="FF0000"/>
                </a:solidFill>
              </a:rPr>
              <a:t>the</a:t>
            </a:r>
            <a:r>
              <a:rPr lang="es-ES" sz="2400" b="1" dirty="0" smtClean="0">
                <a:solidFill>
                  <a:srgbClr val="FF0000"/>
                </a:solidFill>
              </a:rPr>
              <a:t> </a:t>
            </a:r>
            <a:r>
              <a:rPr lang="es-ES" sz="2400" b="1" dirty="0" err="1" smtClean="0">
                <a:solidFill>
                  <a:srgbClr val="FF0000"/>
                </a:solidFill>
              </a:rPr>
              <a:t>major</a:t>
            </a:r>
            <a:r>
              <a:rPr lang="es-ES" sz="2400" b="1" dirty="0" smtClean="0">
                <a:solidFill>
                  <a:srgbClr val="FF0000"/>
                </a:solidFill>
              </a:rPr>
              <a:t> </a:t>
            </a:r>
            <a:r>
              <a:rPr lang="es-ES" sz="2400" b="1" dirty="0" err="1" smtClean="0">
                <a:solidFill>
                  <a:srgbClr val="FF0000"/>
                </a:solidFill>
              </a:rPr>
              <a:t>reasons</a:t>
            </a:r>
            <a:r>
              <a:rPr lang="es-ES" sz="2400" b="1" dirty="0" smtClean="0">
                <a:solidFill>
                  <a:srgbClr val="FF0000"/>
                </a:solidFill>
              </a:rPr>
              <a:t> of </a:t>
            </a:r>
            <a:r>
              <a:rPr lang="es-ES" sz="2400" b="1" dirty="0" err="1" smtClean="0">
                <a:solidFill>
                  <a:srgbClr val="FF0000"/>
                </a:solidFill>
              </a:rPr>
              <a:t>the</a:t>
            </a:r>
            <a:r>
              <a:rPr lang="es-ES" sz="2400" b="1" dirty="0" smtClean="0">
                <a:solidFill>
                  <a:srgbClr val="FF0000"/>
                </a:solidFill>
              </a:rPr>
              <a:t> use of </a:t>
            </a:r>
            <a:r>
              <a:rPr lang="es-ES" sz="2400" b="1" dirty="0" err="1" smtClean="0">
                <a:solidFill>
                  <a:srgbClr val="FF0000"/>
                </a:solidFill>
              </a:rPr>
              <a:t>fishing</a:t>
            </a:r>
            <a:r>
              <a:rPr lang="es-ES" sz="2400" b="1" dirty="0" smtClean="0">
                <a:solidFill>
                  <a:srgbClr val="FF0000"/>
                </a:solidFill>
              </a:rPr>
              <a:t> </a:t>
            </a:r>
            <a:r>
              <a:rPr lang="es-ES" sz="2400" b="1" dirty="0" err="1" smtClean="0">
                <a:solidFill>
                  <a:srgbClr val="FF0000"/>
                </a:solidFill>
              </a:rPr>
              <a:t>vessels</a:t>
            </a:r>
            <a:r>
              <a:rPr lang="es-ES" sz="2400" b="1" dirty="0" smtClean="0">
                <a:solidFill>
                  <a:srgbClr val="FF0000"/>
                </a:solidFill>
              </a:rPr>
              <a:t> as </a:t>
            </a:r>
            <a:r>
              <a:rPr lang="es-ES" sz="2400" b="1" dirty="0" err="1" smtClean="0">
                <a:solidFill>
                  <a:srgbClr val="FF0000"/>
                </a:solidFill>
              </a:rPr>
              <a:t>scientific</a:t>
            </a:r>
            <a:r>
              <a:rPr lang="es-ES" sz="2400" b="1" dirty="0" smtClean="0">
                <a:solidFill>
                  <a:srgbClr val="FF0000"/>
                </a:solidFill>
              </a:rPr>
              <a:t> </a:t>
            </a:r>
            <a:r>
              <a:rPr lang="es-ES" sz="2400" b="1" dirty="0" err="1" smtClean="0">
                <a:solidFill>
                  <a:srgbClr val="FF0000"/>
                </a:solidFill>
              </a:rPr>
              <a:t>platforms</a:t>
            </a:r>
            <a:r>
              <a:rPr lang="es-ES" sz="2400" b="1" dirty="0" smtClean="0">
                <a:solidFill>
                  <a:srgbClr val="FF0000"/>
                </a:solidFill>
              </a:rPr>
              <a:t>?</a:t>
            </a:r>
            <a:endParaRPr lang="es-ES" sz="2400" b="1" dirty="0">
              <a:solidFill>
                <a:srgbClr val="FF0000"/>
              </a:solidFill>
            </a:endParaRPr>
          </a:p>
        </p:txBody>
      </p:sp>
      <p:sp>
        <p:nvSpPr>
          <p:cNvPr id="52" name="51 CuadroTexto"/>
          <p:cNvSpPr txBox="1"/>
          <p:nvPr/>
        </p:nvSpPr>
        <p:spPr>
          <a:xfrm>
            <a:off x="251520" y="6309320"/>
            <a:ext cx="87464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* Australia, New </a:t>
            </a:r>
            <a:r>
              <a:rPr lang="es-ES" sz="1400" dirty="0" err="1" smtClean="0"/>
              <a:t>Zealand</a:t>
            </a:r>
            <a:r>
              <a:rPr lang="es-ES" sz="1400" dirty="0" smtClean="0"/>
              <a:t>, Chile, </a:t>
            </a:r>
            <a:r>
              <a:rPr lang="es-ES" sz="1400" dirty="0" err="1" smtClean="0"/>
              <a:t>Peru</a:t>
            </a:r>
            <a:r>
              <a:rPr lang="es-ES" sz="1400" dirty="0" smtClean="0"/>
              <a:t>, Colombia, USA, </a:t>
            </a:r>
            <a:r>
              <a:rPr lang="es-ES" sz="1400" dirty="0" err="1" smtClean="0"/>
              <a:t>Canada</a:t>
            </a:r>
            <a:r>
              <a:rPr lang="es-ES" sz="1400" dirty="0" smtClean="0"/>
              <a:t>, </a:t>
            </a:r>
            <a:r>
              <a:rPr lang="es-ES" sz="1400" dirty="0" err="1" smtClean="0"/>
              <a:t>Netherland</a:t>
            </a:r>
            <a:r>
              <a:rPr lang="es-ES" sz="1400" dirty="0" smtClean="0"/>
              <a:t>, </a:t>
            </a:r>
            <a:r>
              <a:rPr lang="es-ES" sz="1400" dirty="0" err="1" smtClean="0"/>
              <a:t>Italy</a:t>
            </a:r>
            <a:r>
              <a:rPr lang="es-ES" sz="1400" dirty="0" smtClean="0"/>
              <a:t>,  UK, France, </a:t>
            </a:r>
            <a:r>
              <a:rPr lang="es-ES" sz="1400" dirty="0" err="1" smtClean="0"/>
              <a:t>Spain</a:t>
            </a:r>
            <a:r>
              <a:rPr lang="es-ES" sz="1400" dirty="0" smtClean="0"/>
              <a:t>, </a:t>
            </a:r>
            <a:r>
              <a:rPr lang="es-ES" sz="1400" dirty="0" err="1" smtClean="0"/>
              <a:t>Norway</a:t>
            </a:r>
            <a:r>
              <a:rPr lang="es-ES" sz="1400" dirty="0" smtClean="0"/>
              <a:t>, China, etc.</a:t>
            </a:r>
            <a:endParaRPr lang="es-ES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ChangeArrowheads="1"/>
          </p:cNvSpPr>
          <p:nvPr/>
        </p:nvSpPr>
        <p:spPr bwMode="auto">
          <a:xfrm>
            <a:off x="3948113" y="1273175"/>
            <a:ext cx="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endParaRPr lang="es-PE" sz="2400">
              <a:latin typeface="Times New Roman" pitchFamily="18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403350" y="908050"/>
            <a:ext cx="4248150" cy="5616575"/>
            <a:chOff x="1754" y="-1"/>
            <a:chExt cx="3088" cy="4321"/>
          </a:xfrm>
        </p:grpSpPr>
        <p:pic>
          <p:nvPicPr>
            <p:cNvPr id="10264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882" y="2854"/>
              <a:ext cx="2586" cy="14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65" name="Picture 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-1008807">
              <a:off x="1754" y="1504"/>
              <a:ext cx="3088" cy="2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66" name="Picture 8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-185753">
              <a:off x="1930" y="844"/>
              <a:ext cx="2809" cy="17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67" name="Picture 9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-326838">
              <a:off x="1977" y="-1"/>
              <a:ext cx="2832" cy="16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244" name="Text Box 11"/>
          <p:cNvSpPr txBox="1">
            <a:spLocks noChangeArrowheads="1"/>
          </p:cNvSpPr>
          <p:nvPr/>
        </p:nvSpPr>
        <p:spPr bwMode="auto">
          <a:xfrm>
            <a:off x="1777" y="2492375"/>
            <a:ext cx="166173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PE" sz="1400" dirty="0" err="1" smtClean="0">
                <a:latin typeface="Calibri" pitchFamily="34" charset="0"/>
              </a:rPr>
              <a:t>Observers</a:t>
            </a:r>
            <a:r>
              <a:rPr lang="es-PE" sz="1400" dirty="0" smtClean="0">
                <a:latin typeface="Calibri" pitchFamily="34" charset="0"/>
              </a:rPr>
              <a:t>’ </a:t>
            </a:r>
            <a:r>
              <a:rPr lang="es-PE" sz="1400" dirty="0" err="1" smtClean="0">
                <a:latin typeface="Calibri" pitchFamily="34" charset="0"/>
              </a:rPr>
              <a:t>logbooks</a:t>
            </a:r>
            <a:endParaRPr lang="es-PE" sz="1400" dirty="0">
              <a:latin typeface="Calibri" pitchFamily="34" charset="0"/>
            </a:endParaRPr>
          </a:p>
        </p:txBody>
      </p:sp>
      <p:sp>
        <p:nvSpPr>
          <p:cNvPr id="10245" name="Text Box 12"/>
          <p:cNvSpPr txBox="1">
            <a:spLocks noChangeArrowheads="1"/>
          </p:cNvSpPr>
          <p:nvPr/>
        </p:nvSpPr>
        <p:spPr bwMode="auto">
          <a:xfrm>
            <a:off x="66702" y="3641725"/>
            <a:ext cx="147315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PE" sz="1400" dirty="0" err="1" smtClean="0">
                <a:latin typeface="Calibri" pitchFamily="34" charset="0"/>
              </a:rPr>
              <a:t>Acosutic</a:t>
            </a:r>
            <a:r>
              <a:rPr lang="es-PE" sz="1400" dirty="0" smtClean="0">
                <a:latin typeface="Calibri" pitchFamily="34" charset="0"/>
              </a:rPr>
              <a:t> </a:t>
            </a:r>
            <a:r>
              <a:rPr lang="es-PE" sz="1400" dirty="0" err="1" smtClean="0">
                <a:latin typeface="Calibri" pitchFamily="34" charset="0"/>
              </a:rPr>
              <a:t>surveys</a:t>
            </a:r>
            <a:r>
              <a:rPr lang="es-PE" sz="1400" dirty="0" smtClean="0">
                <a:latin typeface="Calibri" pitchFamily="34" charset="0"/>
              </a:rPr>
              <a:t> </a:t>
            </a:r>
          </a:p>
          <a:p>
            <a:pPr algn="ctr"/>
            <a:r>
              <a:rPr lang="es-PE" sz="1400" dirty="0" smtClean="0">
                <a:latin typeface="Calibri" pitchFamily="34" charset="0"/>
              </a:rPr>
              <a:t>(</a:t>
            </a:r>
            <a:r>
              <a:rPr lang="es-PE" sz="1400" dirty="0" err="1" smtClean="0">
                <a:latin typeface="Calibri" pitchFamily="34" charset="0"/>
              </a:rPr>
              <a:t>research</a:t>
            </a:r>
            <a:r>
              <a:rPr lang="es-PE" sz="1400" dirty="0" smtClean="0">
                <a:latin typeface="Calibri" pitchFamily="34" charset="0"/>
              </a:rPr>
              <a:t> </a:t>
            </a:r>
            <a:r>
              <a:rPr lang="es-PE" sz="1400" dirty="0" err="1" smtClean="0">
                <a:latin typeface="Calibri" pitchFamily="34" charset="0"/>
              </a:rPr>
              <a:t>vessels</a:t>
            </a:r>
            <a:r>
              <a:rPr lang="es-PE" sz="1400" dirty="0" smtClean="0">
                <a:latin typeface="Calibri" pitchFamily="34" charset="0"/>
              </a:rPr>
              <a:t>)</a:t>
            </a:r>
            <a:endParaRPr lang="es-PE" sz="1400" dirty="0">
              <a:latin typeface="Calibri" pitchFamily="34" charset="0"/>
            </a:endParaRPr>
          </a:p>
        </p:txBody>
      </p:sp>
      <p:sp>
        <p:nvSpPr>
          <p:cNvPr id="10246" name="Text Box 13"/>
          <p:cNvSpPr txBox="1">
            <a:spLocks noChangeArrowheads="1"/>
          </p:cNvSpPr>
          <p:nvPr/>
        </p:nvSpPr>
        <p:spPr bwMode="auto">
          <a:xfrm>
            <a:off x="0" y="1341438"/>
            <a:ext cx="21957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PE" sz="1400" dirty="0" err="1" smtClean="0">
                <a:latin typeface="Calibri" pitchFamily="34" charset="0"/>
              </a:rPr>
              <a:t>Acoustic</a:t>
            </a:r>
            <a:r>
              <a:rPr lang="es-PE" sz="1400" dirty="0" smtClean="0">
                <a:latin typeface="Calibri" pitchFamily="34" charset="0"/>
              </a:rPr>
              <a:t> data </a:t>
            </a:r>
            <a:r>
              <a:rPr lang="es-PE" sz="1400" dirty="0" err="1" smtClean="0">
                <a:latin typeface="Calibri" pitchFamily="34" charset="0"/>
              </a:rPr>
              <a:t>from</a:t>
            </a:r>
            <a:r>
              <a:rPr lang="es-PE" sz="1400" dirty="0" smtClean="0">
                <a:latin typeface="Calibri" pitchFamily="34" charset="0"/>
              </a:rPr>
              <a:t> </a:t>
            </a:r>
            <a:r>
              <a:rPr lang="es-PE" sz="1400" dirty="0" err="1" smtClean="0">
                <a:latin typeface="Calibri" pitchFamily="34" charset="0"/>
              </a:rPr>
              <a:t>fishing</a:t>
            </a:r>
            <a:r>
              <a:rPr lang="es-PE" sz="1400" dirty="0" smtClean="0">
                <a:latin typeface="Calibri" pitchFamily="34" charset="0"/>
              </a:rPr>
              <a:t> </a:t>
            </a:r>
            <a:r>
              <a:rPr lang="es-PE" sz="1400" dirty="0" err="1" smtClean="0">
                <a:latin typeface="Calibri" pitchFamily="34" charset="0"/>
              </a:rPr>
              <a:t>vessels</a:t>
            </a:r>
            <a:endParaRPr lang="es-PE" sz="1400" dirty="0">
              <a:latin typeface="Calibri" pitchFamily="34" charset="0"/>
            </a:endParaRPr>
          </a:p>
        </p:txBody>
      </p:sp>
      <p:sp>
        <p:nvSpPr>
          <p:cNvPr id="10247" name="Text Box 14"/>
          <p:cNvSpPr txBox="1">
            <a:spLocks noChangeArrowheads="1"/>
          </p:cNvSpPr>
          <p:nvPr/>
        </p:nvSpPr>
        <p:spPr bwMode="auto">
          <a:xfrm>
            <a:off x="150813" y="5662613"/>
            <a:ext cx="124207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PE" sz="1400" dirty="0" err="1" smtClean="0">
                <a:latin typeface="Calibri" pitchFamily="34" charset="0"/>
              </a:rPr>
              <a:t>Oceanography</a:t>
            </a:r>
            <a:endParaRPr lang="es-PE" sz="1400" dirty="0">
              <a:latin typeface="Calibri" pitchFamily="34" charset="0"/>
            </a:endParaRPr>
          </a:p>
        </p:txBody>
      </p:sp>
      <p:sp>
        <p:nvSpPr>
          <p:cNvPr id="10248" name="Text Box 16"/>
          <p:cNvSpPr txBox="1">
            <a:spLocks noChangeArrowheads="1"/>
          </p:cNvSpPr>
          <p:nvPr/>
        </p:nvSpPr>
        <p:spPr bwMode="auto">
          <a:xfrm>
            <a:off x="6588125" y="1584325"/>
            <a:ext cx="201766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PE" sz="1400" dirty="0" err="1" smtClean="0">
                <a:latin typeface="Calibri" pitchFamily="34" charset="0"/>
              </a:rPr>
              <a:t>Analysis</a:t>
            </a:r>
            <a:r>
              <a:rPr lang="es-PE" sz="1400" dirty="0" smtClean="0">
                <a:latin typeface="Calibri" pitchFamily="34" charset="0"/>
              </a:rPr>
              <a:t> CPUE vs. </a:t>
            </a:r>
            <a:r>
              <a:rPr lang="es-PE" sz="1400" dirty="0" err="1" smtClean="0">
                <a:latin typeface="Calibri" pitchFamily="34" charset="0"/>
              </a:rPr>
              <a:t>density</a:t>
            </a:r>
            <a:endParaRPr lang="es-PE" sz="1400" dirty="0">
              <a:latin typeface="Calibri" pitchFamily="34" charset="0"/>
            </a:endParaRPr>
          </a:p>
        </p:txBody>
      </p:sp>
      <p:sp>
        <p:nvSpPr>
          <p:cNvPr id="10249" name="AutoShape 19"/>
          <p:cNvSpPr>
            <a:spLocks noChangeArrowheads="1"/>
          </p:cNvSpPr>
          <p:nvPr/>
        </p:nvSpPr>
        <p:spPr bwMode="auto">
          <a:xfrm rot="-5400000">
            <a:off x="6282531" y="1574007"/>
            <a:ext cx="358775" cy="325438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>
              <a:latin typeface="Calibri" pitchFamily="34" charset="0"/>
            </a:endParaRPr>
          </a:p>
        </p:txBody>
      </p:sp>
      <p:sp>
        <p:nvSpPr>
          <p:cNvPr id="10250" name="AutoShape 20"/>
          <p:cNvSpPr>
            <a:spLocks noChangeArrowheads="1"/>
          </p:cNvSpPr>
          <p:nvPr/>
        </p:nvSpPr>
        <p:spPr bwMode="auto">
          <a:xfrm rot="-5400000">
            <a:off x="6282531" y="2724944"/>
            <a:ext cx="358775" cy="325438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>
              <a:latin typeface="Calibri" pitchFamily="34" charset="0"/>
            </a:endParaRPr>
          </a:p>
        </p:txBody>
      </p:sp>
      <p:sp>
        <p:nvSpPr>
          <p:cNvPr id="10251" name="AutoShape 21"/>
          <p:cNvSpPr>
            <a:spLocks noChangeArrowheads="1"/>
          </p:cNvSpPr>
          <p:nvPr/>
        </p:nvSpPr>
        <p:spPr bwMode="auto">
          <a:xfrm rot="-5400000">
            <a:off x="6282531" y="3734594"/>
            <a:ext cx="358775" cy="325438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>
              <a:latin typeface="Calibri" pitchFamily="34" charset="0"/>
            </a:endParaRPr>
          </a:p>
        </p:txBody>
      </p:sp>
      <p:sp>
        <p:nvSpPr>
          <p:cNvPr id="10252" name="Line 22"/>
          <p:cNvSpPr>
            <a:spLocks noChangeShapeType="1"/>
          </p:cNvSpPr>
          <p:nvPr/>
        </p:nvSpPr>
        <p:spPr bwMode="auto">
          <a:xfrm>
            <a:off x="5508625" y="2852738"/>
            <a:ext cx="0" cy="338455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10253" name="AutoShape 23"/>
          <p:cNvSpPr>
            <a:spLocks noChangeArrowheads="1"/>
          </p:cNvSpPr>
          <p:nvPr/>
        </p:nvSpPr>
        <p:spPr bwMode="auto">
          <a:xfrm rot="-5400000">
            <a:off x="6282531" y="4166394"/>
            <a:ext cx="358775" cy="325438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>
              <a:latin typeface="Calibri" pitchFamily="34" charset="0"/>
            </a:endParaRPr>
          </a:p>
        </p:txBody>
      </p:sp>
      <p:sp>
        <p:nvSpPr>
          <p:cNvPr id="10254" name="AutoShape 24"/>
          <p:cNvSpPr>
            <a:spLocks noChangeArrowheads="1"/>
          </p:cNvSpPr>
          <p:nvPr/>
        </p:nvSpPr>
        <p:spPr bwMode="auto">
          <a:xfrm rot="-5400000">
            <a:off x="6317456" y="5318919"/>
            <a:ext cx="358775" cy="325438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>
              <a:latin typeface="Calibri" pitchFamily="34" charset="0"/>
            </a:endParaRPr>
          </a:p>
        </p:txBody>
      </p:sp>
      <p:sp>
        <p:nvSpPr>
          <p:cNvPr id="10255" name="Text Box 25"/>
          <p:cNvSpPr txBox="1">
            <a:spLocks noChangeArrowheads="1"/>
          </p:cNvSpPr>
          <p:nvPr/>
        </p:nvSpPr>
        <p:spPr bwMode="auto">
          <a:xfrm>
            <a:off x="6588125" y="5229200"/>
            <a:ext cx="19441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PE" sz="1400" dirty="0" err="1" smtClean="0">
                <a:latin typeface="Calibri" pitchFamily="34" charset="0"/>
              </a:rPr>
              <a:t>Definition</a:t>
            </a:r>
            <a:r>
              <a:rPr lang="es-PE" sz="1400" dirty="0" smtClean="0">
                <a:latin typeface="Calibri" pitchFamily="34" charset="0"/>
              </a:rPr>
              <a:t> /</a:t>
            </a:r>
            <a:r>
              <a:rPr lang="es-PE" sz="1400" dirty="0" err="1" smtClean="0">
                <a:latin typeface="Calibri" pitchFamily="34" charset="0"/>
              </a:rPr>
              <a:t>delimitation</a:t>
            </a:r>
            <a:r>
              <a:rPr lang="es-PE" sz="1400" dirty="0" smtClean="0">
                <a:latin typeface="Calibri" pitchFamily="34" charset="0"/>
              </a:rPr>
              <a:t> </a:t>
            </a:r>
          </a:p>
          <a:p>
            <a:r>
              <a:rPr lang="es-PE" sz="1400" dirty="0" smtClean="0">
                <a:latin typeface="Calibri" pitchFamily="34" charset="0"/>
              </a:rPr>
              <a:t>of </a:t>
            </a:r>
            <a:r>
              <a:rPr lang="es-PE" sz="1400" dirty="0" err="1" smtClean="0">
                <a:latin typeface="Calibri" pitchFamily="34" charset="0"/>
              </a:rPr>
              <a:t>habitat</a:t>
            </a:r>
            <a:r>
              <a:rPr lang="es-PE" sz="1400" dirty="0" smtClean="0">
                <a:latin typeface="Calibri" pitchFamily="34" charset="0"/>
              </a:rPr>
              <a:t> </a:t>
            </a:r>
            <a:endParaRPr lang="es-PE" sz="1400" dirty="0">
              <a:latin typeface="Calibri" pitchFamily="34" charset="0"/>
            </a:endParaRPr>
          </a:p>
        </p:txBody>
      </p:sp>
      <p:sp>
        <p:nvSpPr>
          <p:cNvPr id="10256" name="Text Box 27"/>
          <p:cNvSpPr txBox="1">
            <a:spLocks noChangeArrowheads="1"/>
          </p:cNvSpPr>
          <p:nvPr/>
        </p:nvSpPr>
        <p:spPr bwMode="auto">
          <a:xfrm>
            <a:off x="6588125" y="4064000"/>
            <a:ext cx="230435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PE" sz="1400" dirty="0" err="1" smtClean="0">
                <a:latin typeface="Calibri" pitchFamily="34" charset="0"/>
              </a:rPr>
              <a:t>Biomass</a:t>
            </a:r>
            <a:r>
              <a:rPr lang="es-PE" sz="1400" dirty="0" smtClean="0">
                <a:latin typeface="Calibri" pitchFamily="34" charset="0"/>
              </a:rPr>
              <a:t> </a:t>
            </a:r>
            <a:r>
              <a:rPr lang="es-PE" sz="1400" dirty="0" err="1" smtClean="0">
                <a:latin typeface="Calibri" pitchFamily="34" charset="0"/>
              </a:rPr>
              <a:t>evaluation</a:t>
            </a:r>
            <a:r>
              <a:rPr lang="es-PE" sz="1400" dirty="0" smtClean="0">
                <a:latin typeface="Calibri" pitchFamily="34" charset="0"/>
              </a:rPr>
              <a:t> and </a:t>
            </a:r>
            <a:r>
              <a:rPr lang="es-PE" sz="1400" dirty="0" err="1" smtClean="0">
                <a:latin typeface="Calibri" pitchFamily="34" charset="0"/>
              </a:rPr>
              <a:t>distribution</a:t>
            </a:r>
            <a:r>
              <a:rPr lang="es-PE" sz="1400" dirty="0" smtClean="0">
                <a:latin typeface="Calibri" pitchFamily="34" charset="0"/>
              </a:rPr>
              <a:t> </a:t>
            </a:r>
            <a:r>
              <a:rPr lang="es-PE" sz="1400" dirty="0" err="1" smtClean="0">
                <a:latin typeface="Calibri" pitchFamily="34" charset="0"/>
              </a:rPr>
              <a:t>area</a:t>
            </a:r>
            <a:endParaRPr lang="es-PE" sz="1400" dirty="0">
              <a:latin typeface="Calibri" pitchFamily="34" charset="0"/>
            </a:endParaRPr>
          </a:p>
        </p:txBody>
      </p:sp>
      <p:sp>
        <p:nvSpPr>
          <p:cNvPr id="10257" name="Text Box 28"/>
          <p:cNvSpPr txBox="1">
            <a:spLocks noChangeArrowheads="1"/>
          </p:cNvSpPr>
          <p:nvPr/>
        </p:nvSpPr>
        <p:spPr bwMode="auto">
          <a:xfrm>
            <a:off x="6588125" y="3700463"/>
            <a:ext cx="225702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PE" sz="1400" dirty="0" smtClean="0">
                <a:latin typeface="Calibri" pitchFamily="34" charset="0"/>
              </a:rPr>
              <a:t>Behaviour at </a:t>
            </a:r>
            <a:r>
              <a:rPr lang="es-PE" sz="1400" dirty="0" err="1" smtClean="0">
                <a:latin typeface="Calibri" pitchFamily="34" charset="0"/>
              </a:rPr>
              <a:t>different</a:t>
            </a:r>
            <a:r>
              <a:rPr lang="es-PE" sz="1400" dirty="0" smtClean="0">
                <a:latin typeface="Calibri" pitchFamily="34" charset="0"/>
              </a:rPr>
              <a:t> </a:t>
            </a:r>
            <a:r>
              <a:rPr lang="es-PE" sz="1400" dirty="0" err="1" smtClean="0">
                <a:latin typeface="Calibri" pitchFamily="34" charset="0"/>
              </a:rPr>
              <a:t>scales</a:t>
            </a:r>
            <a:endParaRPr lang="es-PE" sz="1400" dirty="0">
              <a:latin typeface="Calibri" pitchFamily="34" charset="0"/>
            </a:endParaRPr>
          </a:p>
        </p:txBody>
      </p:sp>
      <p:sp>
        <p:nvSpPr>
          <p:cNvPr id="10258" name="Text Box 30"/>
          <p:cNvSpPr txBox="1">
            <a:spLocks noChangeArrowheads="1"/>
          </p:cNvSpPr>
          <p:nvPr/>
        </p:nvSpPr>
        <p:spPr bwMode="auto">
          <a:xfrm>
            <a:off x="6588125" y="2708275"/>
            <a:ext cx="74180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PE" sz="1400" dirty="0" err="1" smtClean="0">
                <a:latin typeface="Calibri" pitchFamily="34" charset="0"/>
              </a:rPr>
              <a:t>Ecology</a:t>
            </a:r>
            <a:endParaRPr lang="es-PE" sz="1400" dirty="0">
              <a:latin typeface="Calibri" pitchFamily="34" charset="0"/>
            </a:endParaRPr>
          </a:p>
        </p:txBody>
      </p:sp>
      <p:sp>
        <p:nvSpPr>
          <p:cNvPr id="10260" name="Line 39"/>
          <p:cNvSpPr>
            <a:spLocks noChangeShapeType="1"/>
          </p:cNvSpPr>
          <p:nvPr/>
        </p:nvSpPr>
        <p:spPr bwMode="auto">
          <a:xfrm>
            <a:off x="5795963" y="1268413"/>
            <a:ext cx="0" cy="273685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10261" name="Text Box 40"/>
          <p:cNvSpPr txBox="1">
            <a:spLocks noChangeArrowheads="1"/>
          </p:cNvSpPr>
          <p:nvPr/>
        </p:nvSpPr>
        <p:spPr bwMode="auto">
          <a:xfrm rot="-5400000">
            <a:off x="4843048" y="4496078"/>
            <a:ext cx="149784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PE" b="1" dirty="0" smtClean="0">
                <a:latin typeface="Calibri" pitchFamily="34" charset="0"/>
              </a:rPr>
              <a:t>ILSBORATORY</a:t>
            </a:r>
            <a:endParaRPr lang="es-PE" b="1" dirty="0">
              <a:latin typeface="Calibri" pitchFamily="34" charset="0"/>
            </a:endParaRPr>
          </a:p>
        </p:txBody>
      </p:sp>
      <p:sp>
        <p:nvSpPr>
          <p:cNvPr id="10262" name="Text Box 41"/>
          <p:cNvSpPr txBox="1">
            <a:spLocks noChangeArrowheads="1"/>
          </p:cNvSpPr>
          <p:nvPr/>
        </p:nvSpPr>
        <p:spPr bwMode="auto">
          <a:xfrm rot="-5400000">
            <a:off x="5294160" y="2450585"/>
            <a:ext cx="116076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PE" b="1" dirty="0" smtClean="0">
                <a:latin typeface="Calibri" pitchFamily="34" charset="0"/>
              </a:rPr>
              <a:t>INDUSTRY</a:t>
            </a:r>
            <a:endParaRPr lang="es-PE" b="1" dirty="0">
              <a:latin typeface="Calibri" pitchFamily="34" charset="0"/>
            </a:endParaRPr>
          </a:p>
        </p:txBody>
      </p:sp>
      <p:sp>
        <p:nvSpPr>
          <p:cNvPr id="28" name="27 CuadroTexto"/>
          <p:cNvSpPr txBox="1">
            <a:spLocks noChangeArrowheads="1"/>
          </p:cNvSpPr>
          <p:nvPr/>
        </p:nvSpPr>
        <p:spPr bwMode="auto">
          <a:xfrm>
            <a:off x="1403648" y="332656"/>
            <a:ext cx="68042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rgbClr val="FF0000"/>
                </a:solidFill>
                <a:latin typeface="Calibri" pitchFamily="34" charset="0"/>
                <a:cs typeface="+mn-cs"/>
              </a:rPr>
              <a:t>TO INTEGRATE THE INFORMATION FROM DIFFERENT SOURCES</a:t>
            </a:r>
            <a:endParaRPr lang="en-US" sz="2000" b="1" dirty="0">
              <a:solidFill>
                <a:srgbClr val="FF0000"/>
              </a:solidFill>
              <a:latin typeface="Calibri" pitchFamily="34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" dirty="0">
              <a:latin typeface="Calibri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51"/>
          <p:cNvPicPr>
            <a:picLocks noChangeAspect="1" noChangeArrowheads="1"/>
          </p:cNvPicPr>
          <p:nvPr/>
        </p:nvPicPr>
        <p:blipFill>
          <a:blip r:embed="rId2" cstate="print"/>
          <a:srcRect b="12500"/>
          <a:stretch>
            <a:fillRect/>
          </a:stretch>
        </p:blipFill>
        <p:spPr bwMode="auto">
          <a:xfrm>
            <a:off x="1692275" y="836613"/>
            <a:ext cx="7169150" cy="416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55"/>
          <p:cNvGrpSpPr>
            <a:grpSpLocks/>
          </p:cNvGrpSpPr>
          <p:nvPr/>
        </p:nvGrpSpPr>
        <p:grpSpPr bwMode="auto">
          <a:xfrm>
            <a:off x="323850" y="4149725"/>
            <a:ext cx="4968875" cy="2592388"/>
            <a:chOff x="204" y="2689"/>
            <a:chExt cx="2631" cy="1558"/>
          </a:xfrm>
        </p:grpSpPr>
        <p:pic>
          <p:nvPicPr>
            <p:cNvPr id="11270" name="Picture 52"/>
            <p:cNvPicPr>
              <a:picLocks noChangeAspect="1" noChangeArrowheads="1"/>
            </p:cNvPicPr>
            <p:nvPr/>
          </p:nvPicPr>
          <p:blipFill>
            <a:blip r:embed="rId3" cstate="print"/>
            <a:srcRect l="16661" t="44467" r="13875" b="18137"/>
            <a:stretch>
              <a:fillRect/>
            </a:stretch>
          </p:blipFill>
          <p:spPr bwMode="auto">
            <a:xfrm>
              <a:off x="204" y="2689"/>
              <a:ext cx="2631" cy="12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271" name="AutoShape 53"/>
            <p:cNvSpPr>
              <a:spLocks noChangeArrowheads="1"/>
            </p:cNvSpPr>
            <p:nvPr/>
          </p:nvSpPr>
          <p:spPr bwMode="auto">
            <a:xfrm>
              <a:off x="839" y="3884"/>
              <a:ext cx="181" cy="363"/>
            </a:xfrm>
            <a:prstGeom prst="upArrow">
              <a:avLst>
                <a:gd name="adj1" fmla="val 50000"/>
                <a:gd name="adj2" fmla="val 50138"/>
              </a:avLst>
            </a:prstGeom>
            <a:solidFill>
              <a:srgbClr val="0000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>
                <a:latin typeface="Calibri" pitchFamily="34" charset="0"/>
              </a:endParaRPr>
            </a:p>
          </p:txBody>
        </p:sp>
        <p:sp>
          <p:nvSpPr>
            <p:cNvPr id="11272" name="AutoShape 54"/>
            <p:cNvSpPr>
              <a:spLocks noChangeArrowheads="1"/>
            </p:cNvSpPr>
            <p:nvPr/>
          </p:nvSpPr>
          <p:spPr bwMode="auto">
            <a:xfrm>
              <a:off x="1610" y="3884"/>
              <a:ext cx="181" cy="363"/>
            </a:xfrm>
            <a:prstGeom prst="upArrow">
              <a:avLst>
                <a:gd name="adj1" fmla="val 50000"/>
                <a:gd name="adj2" fmla="val 50138"/>
              </a:avLst>
            </a:prstGeom>
            <a:solidFill>
              <a:srgbClr val="0000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>
                <a:latin typeface="Calibri" pitchFamily="34" charset="0"/>
              </a:endParaRPr>
            </a:p>
          </p:txBody>
        </p:sp>
      </p:grpSp>
      <p:sp>
        <p:nvSpPr>
          <p:cNvPr id="142392" name="Text Box 56"/>
          <p:cNvSpPr txBox="1">
            <a:spLocks noChangeArrowheads="1"/>
          </p:cNvSpPr>
          <p:nvPr/>
        </p:nvSpPr>
        <p:spPr bwMode="auto">
          <a:xfrm>
            <a:off x="5060950" y="5157788"/>
            <a:ext cx="3687763" cy="131445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fr-FR" sz="1600" b="1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fr-FR" sz="1600" b="1">
                <a:solidFill>
                  <a:schemeClr val="bg1"/>
                </a:solidFill>
                <a:latin typeface="Calibri" pitchFamily="34" charset="0"/>
              </a:rPr>
              <a:t>Similarity of types in Chile and Peru</a:t>
            </a:r>
          </a:p>
          <a:p>
            <a:pPr algn="ctr"/>
            <a:endParaRPr lang="fr-FR" sz="1600" b="1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fr-FR" sz="1600" b="1">
                <a:solidFill>
                  <a:schemeClr val="bg1"/>
                </a:solidFill>
                <a:latin typeface="Calibri" pitchFamily="34" charset="0"/>
              </a:rPr>
              <a:t>Sensitivity to El Niño events</a:t>
            </a:r>
          </a:p>
          <a:p>
            <a:pPr algn="ctr"/>
            <a:endParaRPr lang="fr-FR" sz="1600" b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9" name="8 CuadroTexto"/>
          <p:cNvSpPr txBox="1">
            <a:spLocks noChangeArrowheads="1"/>
          </p:cNvSpPr>
          <p:nvPr/>
        </p:nvSpPr>
        <p:spPr bwMode="auto">
          <a:xfrm>
            <a:off x="971600" y="188640"/>
            <a:ext cx="75963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rgbClr val="FF0000"/>
                </a:solidFill>
                <a:latin typeface="Calibri" pitchFamily="34" charset="0"/>
                <a:cs typeface="+mn-cs"/>
              </a:rPr>
              <a:t>TO DEFINE A LIST OF COMMON INDICATORS FOR ALL THE FISHERIES (I)</a:t>
            </a:r>
            <a:endParaRPr lang="en-US" sz="1600" dirty="0">
              <a:latin typeface="Calibri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411760" y="764704"/>
            <a:ext cx="418415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2000" b="1" dirty="0" smtClean="0">
                <a:solidFill>
                  <a:srgbClr val="FF0000"/>
                </a:solidFill>
                <a:latin typeface="Times" pitchFamily="18" charset="0"/>
                <a:cs typeface="Arial" charset="0"/>
              </a:rPr>
              <a:t>Minimum Oxygen Zone and Habitat</a:t>
            </a:r>
            <a:endParaRPr lang="en-US" sz="2000" b="1" dirty="0">
              <a:solidFill>
                <a:srgbClr val="FF0000"/>
              </a:solidFill>
              <a:latin typeface="Times" pitchFamily="18" charset="0"/>
              <a:cs typeface="Arial" charset="0"/>
            </a:endParaRPr>
          </a:p>
        </p:txBody>
      </p:sp>
      <p:sp>
        <p:nvSpPr>
          <p:cNvPr id="5" name="4 CuadroTexto"/>
          <p:cNvSpPr txBox="1">
            <a:spLocks noChangeArrowheads="1"/>
          </p:cNvSpPr>
          <p:nvPr/>
        </p:nvSpPr>
        <p:spPr bwMode="auto">
          <a:xfrm>
            <a:off x="971600" y="0"/>
            <a:ext cx="75963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rgbClr val="FF0000"/>
                </a:solidFill>
                <a:latin typeface="Calibri" pitchFamily="34" charset="0"/>
                <a:cs typeface="+mn-cs"/>
              </a:rPr>
              <a:t>TO DEFINE A LIST OF INDICATORS FOR ALL THE FISHERIES (II)</a:t>
            </a:r>
            <a:endParaRPr lang="en-US" sz="1600" dirty="0">
              <a:latin typeface="Calibri" pitchFamily="34" charset="0"/>
              <a:cs typeface="+mn-cs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556792"/>
            <a:ext cx="3852862" cy="390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r="842"/>
          <a:stretch>
            <a:fillRect/>
          </a:stretch>
        </p:blipFill>
        <p:spPr bwMode="auto">
          <a:xfrm>
            <a:off x="539552" y="1772816"/>
            <a:ext cx="3887788" cy="274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CuadroTexto"/>
          <p:cNvSpPr txBox="1"/>
          <p:nvPr/>
        </p:nvSpPr>
        <p:spPr>
          <a:xfrm>
            <a:off x="971600" y="4797152"/>
            <a:ext cx="36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Depth</a:t>
            </a:r>
            <a:r>
              <a:rPr lang="es-ES" dirty="0" smtClean="0"/>
              <a:t> of </a:t>
            </a:r>
            <a:r>
              <a:rPr lang="es-ES" dirty="0" err="1" smtClean="0"/>
              <a:t>the</a:t>
            </a:r>
            <a:r>
              <a:rPr lang="es-ES" dirty="0" smtClean="0"/>
              <a:t> oxycline (</a:t>
            </a:r>
            <a:r>
              <a:rPr lang="es-ES" dirty="0" err="1" smtClean="0"/>
              <a:t>left</a:t>
            </a:r>
            <a:r>
              <a:rPr lang="es-ES" dirty="0" smtClean="0"/>
              <a:t>, </a:t>
            </a:r>
            <a:r>
              <a:rPr lang="es-ES" dirty="0" err="1" smtClean="0"/>
              <a:t>below</a:t>
            </a:r>
            <a:r>
              <a:rPr lang="es-ES" dirty="0" smtClean="0"/>
              <a:t>), </a:t>
            </a:r>
            <a:r>
              <a:rPr lang="es-ES" dirty="0" err="1" smtClean="0"/>
              <a:t>high</a:t>
            </a:r>
            <a:r>
              <a:rPr lang="es-ES" dirty="0" smtClean="0"/>
              <a:t> </a:t>
            </a:r>
            <a:r>
              <a:rPr lang="es-ES" dirty="0" err="1" smtClean="0"/>
              <a:t>concentrations</a:t>
            </a:r>
            <a:r>
              <a:rPr lang="es-ES" dirty="0" smtClean="0"/>
              <a:t> of </a:t>
            </a:r>
            <a:r>
              <a:rPr lang="es-ES" dirty="0" err="1" smtClean="0"/>
              <a:t>zooplankton</a:t>
            </a:r>
            <a:r>
              <a:rPr lang="es-ES" dirty="0" smtClean="0"/>
              <a:t> (</a:t>
            </a:r>
            <a:r>
              <a:rPr lang="es-ES" dirty="0" err="1" smtClean="0"/>
              <a:t>left</a:t>
            </a:r>
            <a:r>
              <a:rPr lang="es-ES" dirty="0" smtClean="0"/>
              <a:t>, </a:t>
            </a:r>
            <a:r>
              <a:rPr lang="es-ES" dirty="0" err="1" smtClean="0"/>
              <a:t>above</a:t>
            </a:r>
            <a:r>
              <a:rPr lang="es-ES" dirty="0" smtClean="0"/>
              <a:t>), </a:t>
            </a:r>
            <a:r>
              <a:rPr lang="es-ES" dirty="0" err="1" smtClean="0"/>
              <a:t>definition</a:t>
            </a:r>
            <a:r>
              <a:rPr lang="es-ES" dirty="0" smtClean="0"/>
              <a:t> of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habitat</a:t>
            </a:r>
            <a:r>
              <a:rPr lang="es-ES" dirty="0" smtClean="0"/>
              <a:t> (</a:t>
            </a:r>
            <a:r>
              <a:rPr lang="es-ES" dirty="0" err="1" smtClean="0"/>
              <a:t>right</a:t>
            </a:r>
            <a:r>
              <a:rPr lang="es-ES" dirty="0" smtClean="0"/>
              <a:t>) </a:t>
            </a:r>
            <a:r>
              <a:rPr lang="es-ES" dirty="0" err="1" smtClean="0"/>
              <a:t>from</a:t>
            </a:r>
            <a:r>
              <a:rPr lang="es-ES" dirty="0" smtClean="0"/>
              <a:t> SNP </a:t>
            </a:r>
            <a:r>
              <a:rPr lang="es-ES" dirty="0" err="1" smtClean="0"/>
              <a:t>workshops</a:t>
            </a:r>
            <a:endParaRPr lang="es-ES" dirty="0"/>
          </a:p>
        </p:txBody>
      </p:sp>
      <p:pic>
        <p:nvPicPr>
          <p:cNvPr id="1027" name="Imagen 4" descr="image001.png@01CE822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4221088"/>
            <a:ext cx="909637" cy="1085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38" y="2786063"/>
            <a:ext cx="3252787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88900" dist="1016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7" name="6 Imagen" descr="cd016018a_0300_me70_fan_illustratio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95600" y="1071563"/>
            <a:ext cx="1584325" cy="1584325"/>
          </a:xfrm>
          <a:prstGeom prst="rect">
            <a:avLst/>
          </a:prstGeom>
          <a:effectLst>
            <a:outerShdw blurRad="101600" dist="165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GSTBV2A_LR_2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40275" y="1214438"/>
            <a:ext cx="1655763" cy="1584325"/>
          </a:xfrm>
          <a:prstGeom prst="rect">
            <a:avLst/>
          </a:prstGeom>
          <a:noFill/>
          <a:effectLst>
            <a:outerShdw blurRad="165100" dist="38100" dir="2700000" sx="102000" sy="102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4875" y="2857500"/>
            <a:ext cx="3870325" cy="364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03200" dist="50800" dir="6000000" sx="106000" sy="106000" algn="ctr" rotWithShape="0">
              <a:srgbClr val="000000">
                <a:alpha val="43137"/>
              </a:srgbClr>
            </a:outerShdw>
          </a:effectLst>
        </p:spPr>
      </p:pic>
      <p:sp>
        <p:nvSpPr>
          <p:cNvPr id="9" name="8 CuadroTexto"/>
          <p:cNvSpPr txBox="1">
            <a:spLocks noChangeArrowheads="1"/>
          </p:cNvSpPr>
          <p:nvPr/>
        </p:nvSpPr>
        <p:spPr bwMode="auto">
          <a:xfrm>
            <a:off x="971550" y="260350"/>
            <a:ext cx="74517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rgbClr val="FF0000"/>
                </a:solidFill>
                <a:latin typeface="Calibri" pitchFamily="34" charset="0"/>
                <a:cs typeface="+mn-cs"/>
              </a:rPr>
              <a:t>TO COMBINE TECHNOLOGIES AND DATA FROM DIFFERENT SOURCES</a:t>
            </a:r>
            <a:endParaRPr lang="en-US" sz="1600" dirty="0">
              <a:latin typeface="Calibri" pitchFamily="34" charset="0"/>
              <a:cs typeface="+mn-cs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 b="48311"/>
          <a:stretch>
            <a:fillRect/>
          </a:stretch>
        </p:blipFill>
        <p:spPr bwMode="auto">
          <a:xfrm>
            <a:off x="395288" y="836613"/>
            <a:ext cx="8423275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CuadroTexto"/>
          <p:cNvSpPr txBox="1">
            <a:spLocks noChangeArrowheads="1"/>
          </p:cNvSpPr>
          <p:nvPr/>
        </p:nvSpPr>
        <p:spPr bwMode="auto">
          <a:xfrm>
            <a:off x="1259632" y="188640"/>
            <a:ext cx="673204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rgbClr val="FF0000"/>
                </a:solidFill>
                <a:latin typeface="Calibri" pitchFamily="34" charset="0"/>
                <a:cs typeface="+mn-cs"/>
              </a:rPr>
              <a:t>TO ORGANISE AND PRODUCE DATA BASES FOLLOWING SPRFMO </a:t>
            </a:r>
            <a:r>
              <a:rPr lang="en-US" sz="2000" b="1" dirty="0" smtClean="0">
                <a:solidFill>
                  <a:srgbClr val="FF0000"/>
                </a:solidFill>
                <a:latin typeface="Calibri" pitchFamily="34" charset="0"/>
                <a:cs typeface="+mn-cs"/>
              </a:rPr>
              <a:t>RECOMMENDATIONS</a:t>
            </a:r>
            <a:endParaRPr lang="en-US" sz="1600" dirty="0">
              <a:latin typeface="Calibri" pitchFamily="34" charset="0"/>
              <a:cs typeface="+mn-cs"/>
            </a:endParaRPr>
          </a:p>
        </p:txBody>
      </p: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 cstate="print"/>
          <a:srcRect l="21303" t="8485" r="21693" b="46234"/>
          <a:stretch>
            <a:fillRect/>
          </a:stretch>
        </p:blipFill>
        <p:spPr bwMode="auto">
          <a:xfrm>
            <a:off x="827088" y="3284538"/>
            <a:ext cx="7416800" cy="331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115616" y="764704"/>
            <a:ext cx="67687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rgbClr val="FF0000"/>
                </a:solidFill>
              </a:rPr>
              <a:t>ONE OBVIOUS CONCLUSION:</a:t>
            </a:r>
          </a:p>
          <a:p>
            <a:pPr algn="ctr"/>
            <a:endParaRPr lang="es-ES" sz="2400" b="1" dirty="0"/>
          </a:p>
          <a:p>
            <a:pPr algn="ctr"/>
            <a:r>
              <a:rPr lang="es-ES" sz="2400" b="1" dirty="0" err="1" smtClean="0"/>
              <a:t>Request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for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the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implementation</a:t>
            </a:r>
            <a:r>
              <a:rPr lang="es-ES" sz="2400" b="1" dirty="0" smtClean="0"/>
              <a:t> of a SPRFMO </a:t>
            </a:r>
            <a:r>
              <a:rPr lang="es-ES" sz="2400" b="1" dirty="0" err="1" smtClean="0"/>
              <a:t>task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group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on</a:t>
            </a:r>
            <a:r>
              <a:rPr lang="es-ES" sz="2400" b="1" dirty="0" smtClean="0"/>
              <a:t> “</a:t>
            </a:r>
            <a:r>
              <a:rPr lang="es-ES" sz="2400" b="1" dirty="0" err="1" smtClean="0"/>
              <a:t>fishing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vessels</a:t>
            </a:r>
            <a:r>
              <a:rPr lang="es-ES" sz="2400" b="1" dirty="0" smtClean="0"/>
              <a:t> as </a:t>
            </a:r>
            <a:r>
              <a:rPr lang="es-ES" sz="2400" b="1" dirty="0" err="1" smtClean="0"/>
              <a:t>scientific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platforms</a:t>
            </a:r>
            <a:r>
              <a:rPr lang="es-ES" sz="2400" b="1" dirty="0" smtClean="0"/>
              <a:t>”</a:t>
            </a:r>
            <a:endParaRPr lang="es-ES" sz="2400" b="1" dirty="0"/>
          </a:p>
        </p:txBody>
      </p:sp>
      <p:sp>
        <p:nvSpPr>
          <p:cNvPr id="4" name="3 CuadroTexto"/>
          <p:cNvSpPr txBox="1"/>
          <p:nvPr/>
        </p:nvSpPr>
        <p:spPr>
          <a:xfrm>
            <a:off x="1259632" y="2564904"/>
            <a:ext cx="6840760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s-ES" b="1" dirty="0" err="1" smtClean="0"/>
              <a:t>Objectives</a:t>
            </a:r>
            <a:endParaRPr lang="es-ES" b="1" dirty="0" smtClean="0"/>
          </a:p>
          <a:p>
            <a:pPr marL="449263" indent="-358775">
              <a:spcAft>
                <a:spcPts val="1200"/>
              </a:spcAft>
              <a:buFont typeface="Wingdings" pitchFamily="2" charset="2"/>
              <a:buChar char="Ø"/>
            </a:pPr>
            <a:r>
              <a:rPr lang="es-ES" dirty="0" err="1" smtClean="0"/>
              <a:t>T</a:t>
            </a:r>
            <a:r>
              <a:rPr lang="es-ES" u="sng" dirty="0" err="1" smtClean="0"/>
              <a:t>echnical</a:t>
            </a:r>
            <a:r>
              <a:rPr lang="es-ES" dirty="0" smtClean="0"/>
              <a:t> :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establish</a:t>
            </a:r>
            <a:r>
              <a:rPr lang="es-ES" dirty="0" smtClean="0"/>
              <a:t> </a:t>
            </a:r>
            <a:r>
              <a:rPr lang="es-ES" dirty="0" err="1" smtClean="0"/>
              <a:t>common</a:t>
            </a:r>
            <a:r>
              <a:rPr lang="es-ES" dirty="0" smtClean="0"/>
              <a:t> </a:t>
            </a:r>
            <a:r>
              <a:rPr lang="es-ES" dirty="0" err="1" smtClean="0"/>
              <a:t>protocols</a:t>
            </a:r>
            <a:r>
              <a:rPr lang="es-ES" dirty="0" smtClean="0"/>
              <a:t> </a:t>
            </a:r>
            <a:r>
              <a:rPr lang="es-ES" dirty="0" err="1" smtClean="0"/>
              <a:t>for</a:t>
            </a:r>
            <a:r>
              <a:rPr lang="es-ES" dirty="0" smtClean="0"/>
              <a:t> </a:t>
            </a:r>
            <a:r>
              <a:rPr lang="es-ES" dirty="0" err="1" smtClean="0"/>
              <a:t>collection</a:t>
            </a:r>
            <a:r>
              <a:rPr lang="es-ES" dirty="0" smtClean="0"/>
              <a:t> (</a:t>
            </a:r>
            <a:r>
              <a:rPr lang="es-ES" dirty="0" err="1" smtClean="0"/>
              <a:t>settings</a:t>
            </a:r>
            <a:r>
              <a:rPr lang="es-ES" dirty="0" smtClean="0"/>
              <a:t>, </a:t>
            </a:r>
            <a:r>
              <a:rPr lang="es-ES" dirty="0" err="1" smtClean="0"/>
              <a:t>calibration</a:t>
            </a:r>
            <a:r>
              <a:rPr lang="es-ES" dirty="0" smtClean="0"/>
              <a:t>) and </a:t>
            </a:r>
            <a:r>
              <a:rPr lang="es-ES" dirty="0" err="1" smtClean="0"/>
              <a:t>analysis</a:t>
            </a:r>
            <a:r>
              <a:rPr lang="es-ES" dirty="0" smtClean="0"/>
              <a:t> (</a:t>
            </a:r>
            <a:r>
              <a:rPr lang="es-ES" dirty="0" err="1" smtClean="0"/>
              <a:t>common</a:t>
            </a:r>
            <a:r>
              <a:rPr lang="es-ES" dirty="0" smtClean="0"/>
              <a:t> </a:t>
            </a:r>
            <a:r>
              <a:rPr lang="es-ES" dirty="0" err="1" smtClean="0"/>
              <a:t>list</a:t>
            </a:r>
            <a:r>
              <a:rPr lang="es-ES" dirty="0" smtClean="0"/>
              <a:t> of </a:t>
            </a:r>
            <a:r>
              <a:rPr lang="es-ES" dirty="0" err="1" smtClean="0"/>
              <a:t>indicators</a:t>
            </a:r>
            <a:r>
              <a:rPr lang="es-ES" dirty="0" smtClean="0"/>
              <a:t>)</a:t>
            </a:r>
          </a:p>
          <a:p>
            <a:pPr marL="449263" indent="-358775">
              <a:spcAft>
                <a:spcPts val="1200"/>
              </a:spcAft>
              <a:buFont typeface="Wingdings" pitchFamily="2" charset="2"/>
              <a:buChar char="Ø"/>
            </a:pPr>
            <a:r>
              <a:rPr lang="es-ES" u="sng" dirty="0" err="1" smtClean="0"/>
              <a:t>Scientific</a:t>
            </a:r>
            <a:r>
              <a:rPr lang="es-ES" dirty="0" smtClean="0"/>
              <a:t>: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develop</a:t>
            </a:r>
            <a:r>
              <a:rPr lang="es-ES" dirty="0" smtClean="0"/>
              <a:t> </a:t>
            </a:r>
            <a:r>
              <a:rPr lang="es-ES" dirty="0" err="1" smtClean="0"/>
              <a:t>common</a:t>
            </a:r>
            <a:r>
              <a:rPr lang="es-ES" dirty="0" smtClean="0"/>
              <a:t> (</a:t>
            </a:r>
            <a:r>
              <a:rPr lang="es-ES" dirty="0" err="1" smtClean="0"/>
              <a:t>international</a:t>
            </a:r>
            <a:r>
              <a:rPr lang="es-ES" dirty="0" smtClean="0"/>
              <a:t>) </a:t>
            </a:r>
            <a:r>
              <a:rPr lang="es-ES" dirty="0" err="1" smtClean="0"/>
              <a:t>analyses</a:t>
            </a:r>
            <a:r>
              <a:rPr lang="es-ES" dirty="0" smtClean="0"/>
              <a:t> </a:t>
            </a:r>
            <a:r>
              <a:rPr lang="es-ES" dirty="0" err="1" smtClean="0"/>
              <a:t>to</a:t>
            </a:r>
            <a:r>
              <a:rPr lang="es-ES" dirty="0" smtClean="0"/>
              <a:t> describe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population</a:t>
            </a:r>
            <a:r>
              <a:rPr lang="es-ES" dirty="0" smtClean="0"/>
              <a:t> </a:t>
            </a:r>
            <a:r>
              <a:rPr lang="es-ES" dirty="0" err="1" smtClean="0"/>
              <a:t>structure</a:t>
            </a:r>
            <a:r>
              <a:rPr lang="es-ES" dirty="0" smtClean="0"/>
              <a:t> and </a:t>
            </a:r>
            <a:r>
              <a:rPr lang="es-ES" dirty="0" err="1" smtClean="0"/>
              <a:t>dynamics</a:t>
            </a:r>
            <a:r>
              <a:rPr lang="es-ES" dirty="0" smtClean="0"/>
              <a:t> (</a:t>
            </a:r>
            <a:r>
              <a:rPr lang="es-ES" dirty="0" err="1" smtClean="0"/>
              <a:t>recruitment</a:t>
            </a:r>
            <a:r>
              <a:rPr lang="es-ES" dirty="0" smtClean="0"/>
              <a:t>, </a:t>
            </a:r>
            <a:r>
              <a:rPr lang="es-ES" dirty="0" err="1" smtClean="0"/>
              <a:t>migrations</a:t>
            </a:r>
            <a:r>
              <a:rPr lang="es-ES" dirty="0" smtClean="0"/>
              <a:t>)</a:t>
            </a:r>
          </a:p>
          <a:p>
            <a:pPr marL="449263" indent="-358775">
              <a:spcAft>
                <a:spcPts val="1200"/>
              </a:spcAft>
              <a:buFont typeface="Wingdings" pitchFamily="2" charset="2"/>
              <a:buChar char="Ø"/>
            </a:pPr>
            <a:r>
              <a:rPr lang="es-ES" u="sng" dirty="0" err="1" smtClean="0"/>
              <a:t>Cooperation</a:t>
            </a:r>
            <a:r>
              <a:rPr lang="es-ES" dirty="0" smtClean="0"/>
              <a:t>: 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make</a:t>
            </a:r>
            <a:r>
              <a:rPr lang="es-ES" dirty="0" smtClean="0"/>
              <a:t> </a:t>
            </a:r>
            <a:r>
              <a:rPr lang="es-ES" dirty="0" err="1" smtClean="0"/>
              <a:t>available</a:t>
            </a:r>
            <a:r>
              <a:rPr lang="es-ES" dirty="0" smtClean="0"/>
              <a:t>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everyone</a:t>
            </a:r>
            <a:r>
              <a:rPr lang="es-ES" dirty="0" smtClean="0"/>
              <a:t> a “</a:t>
            </a:r>
            <a:r>
              <a:rPr lang="es-ES" dirty="0" err="1" smtClean="0"/>
              <a:t>methodological</a:t>
            </a:r>
            <a:r>
              <a:rPr lang="es-ES" dirty="0" smtClean="0"/>
              <a:t> </a:t>
            </a:r>
            <a:r>
              <a:rPr lang="es-ES" dirty="0" err="1" smtClean="0"/>
              <a:t>package</a:t>
            </a:r>
            <a:r>
              <a:rPr lang="es-ES" dirty="0" smtClean="0"/>
              <a:t>” </a:t>
            </a:r>
            <a:r>
              <a:rPr lang="es-ES" dirty="0" err="1" smtClean="0"/>
              <a:t>developed</a:t>
            </a:r>
            <a:r>
              <a:rPr lang="es-ES" dirty="0" smtClean="0"/>
              <a:t> </a:t>
            </a:r>
            <a:r>
              <a:rPr lang="es-ES" dirty="0" err="1" smtClean="0"/>
              <a:t>under</a:t>
            </a:r>
            <a:r>
              <a:rPr lang="es-ES" dirty="0" smtClean="0"/>
              <a:t> </a:t>
            </a:r>
            <a:r>
              <a:rPr lang="es-ES" dirty="0" err="1" smtClean="0"/>
              <a:t>international</a:t>
            </a:r>
            <a:r>
              <a:rPr lang="es-ES" dirty="0" smtClean="0"/>
              <a:t> </a:t>
            </a:r>
            <a:r>
              <a:rPr lang="es-ES" dirty="0" err="1" smtClean="0"/>
              <a:t>supervision</a:t>
            </a:r>
            <a:endParaRPr lang="es-ES" dirty="0" smtClean="0"/>
          </a:p>
          <a:p>
            <a:pPr marL="449263" indent="-358775">
              <a:spcAft>
                <a:spcPts val="1200"/>
              </a:spcAft>
              <a:buFont typeface="Wingdings" pitchFamily="2" charset="2"/>
              <a:buChar char="Ø"/>
            </a:pPr>
            <a:r>
              <a:rPr lang="es-ES" dirty="0" err="1" smtClean="0"/>
              <a:t>Why</a:t>
            </a:r>
            <a:r>
              <a:rPr lang="es-ES" dirty="0" smtClean="0"/>
              <a:t> </a:t>
            </a:r>
            <a:r>
              <a:rPr lang="es-ES" dirty="0" err="1" smtClean="0"/>
              <a:t>under</a:t>
            </a:r>
            <a:r>
              <a:rPr lang="es-ES" dirty="0" smtClean="0"/>
              <a:t> SPRFMO </a:t>
            </a:r>
            <a:r>
              <a:rPr lang="es-ES" dirty="0" err="1" smtClean="0"/>
              <a:t>flag</a:t>
            </a:r>
            <a:r>
              <a:rPr lang="es-ES" dirty="0" smtClean="0"/>
              <a:t>?  </a:t>
            </a:r>
            <a:r>
              <a:rPr lang="es-ES" dirty="0" err="1" smtClean="0"/>
              <a:t>Need</a:t>
            </a:r>
            <a:r>
              <a:rPr lang="es-ES" dirty="0" smtClean="0"/>
              <a:t>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be</a:t>
            </a:r>
            <a:r>
              <a:rPr lang="es-ES" dirty="0" smtClean="0"/>
              <a:t> </a:t>
            </a:r>
            <a:r>
              <a:rPr lang="es-ES" dirty="0" err="1" smtClean="0"/>
              <a:t>developed</a:t>
            </a:r>
            <a:r>
              <a:rPr lang="es-ES" dirty="0" smtClean="0"/>
              <a:t> </a:t>
            </a:r>
            <a:r>
              <a:rPr lang="es-ES" dirty="0" err="1" smtClean="0"/>
              <a:t>under</a:t>
            </a:r>
            <a:r>
              <a:rPr lang="es-ES" dirty="0" smtClean="0"/>
              <a:t> </a:t>
            </a:r>
            <a:r>
              <a:rPr lang="es-ES" dirty="0" err="1" smtClean="0"/>
              <a:t>international</a:t>
            </a:r>
            <a:r>
              <a:rPr lang="es-ES" dirty="0" smtClean="0"/>
              <a:t> </a:t>
            </a:r>
            <a:r>
              <a:rPr lang="es-ES" dirty="0" err="1" smtClean="0"/>
              <a:t>agreement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3995936" y="980728"/>
            <a:ext cx="12355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err="1" smtClean="0"/>
              <a:t>Benefits</a:t>
            </a:r>
            <a:endParaRPr lang="es-ES" sz="2000" b="1" dirty="0"/>
          </a:p>
        </p:txBody>
      </p:sp>
      <p:sp>
        <p:nvSpPr>
          <p:cNvPr id="4" name="3 CuadroTexto"/>
          <p:cNvSpPr txBox="1"/>
          <p:nvPr/>
        </p:nvSpPr>
        <p:spPr>
          <a:xfrm>
            <a:off x="683568" y="2420888"/>
            <a:ext cx="799288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indent="-360363">
              <a:spcAft>
                <a:spcPts val="1200"/>
              </a:spcAft>
              <a:buFont typeface="Wingdings" pitchFamily="2" charset="2"/>
              <a:buChar char="Ø"/>
            </a:pPr>
            <a:r>
              <a:rPr lang="es-ES" dirty="0" err="1" smtClean="0"/>
              <a:t>For</a:t>
            </a:r>
            <a:r>
              <a:rPr lang="es-ES" dirty="0" smtClean="0"/>
              <a:t> </a:t>
            </a:r>
            <a:r>
              <a:rPr lang="es-ES" dirty="0" err="1" smtClean="0"/>
              <a:t>fishing</a:t>
            </a:r>
            <a:r>
              <a:rPr lang="es-ES" dirty="0" smtClean="0"/>
              <a:t> </a:t>
            </a:r>
            <a:r>
              <a:rPr lang="es-ES" dirty="0" err="1" smtClean="0"/>
              <a:t>companies</a:t>
            </a:r>
            <a:r>
              <a:rPr lang="es-ES" dirty="0" smtClean="0"/>
              <a:t>: </a:t>
            </a:r>
            <a:r>
              <a:rPr lang="es-ES" dirty="0" err="1" smtClean="0"/>
              <a:t>get</a:t>
            </a:r>
            <a:r>
              <a:rPr lang="es-ES" dirty="0" smtClean="0"/>
              <a:t> a </a:t>
            </a:r>
            <a:r>
              <a:rPr lang="es-ES" dirty="0" err="1" smtClean="0"/>
              <a:t>clearly</a:t>
            </a:r>
            <a:r>
              <a:rPr lang="es-ES" dirty="0" smtClean="0"/>
              <a:t> </a:t>
            </a:r>
            <a:r>
              <a:rPr lang="es-ES" dirty="0" err="1" smtClean="0"/>
              <a:t>defined</a:t>
            </a:r>
            <a:r>
              <a:rPr lang="es-ES" dirty="0" smtClean="0"/>
              <a:t> </a:t>
            </a:r>
            <a:r>
              <a:rPr lang="es-ES" dirty="0" err="1" smtClean="0"/>
              <a:t>protocol</a:t>
            </a:r>
            <a:r>
              <a:rPr lang="es-ES" dirty="0" smtClean="0"/>
              <a:t> </a:t>
            </a:r>
            <a:r>
              <a:rPr lang="es-ES" dirty="0" err="1" smtClean="0"/>
              <a:t>for</a:t>
            </a:r>
            <a:r>
              <a:rPr lang="es-ES" dirty="0" smtClean="0"/>
              <a:t> data </a:t>
            </a:r>
            <a:r>
              <a:rPr lang="es-ES" dirty="0" err="1" smtClean="0"/>
              <a:t>collection</a:t>
            </a:r>
            <a:r>
              <a:rPr lang="es-ES" dirty="0" smtClean="0"/>
              <a:t>, </a:t>
            </a:r>
            <a:r>
              <a:rPr lang="es-ES" dirty="0" err="1" smtClean="0"/>
              <a:t>processing</a:t>
            </a:r>
            <a:r>
              <a:rPr lang="es-ES" dirty="0" smtClean="0"/>
              <a:t> and </a:t>
            </a:r>
            <a:r>
              <a:rPr lang="es-ES" dirty="0" err="1" smtClean="0"/>
              <a:t>analysis</a:t>
            </a:r>
            <a:endParaRPr lang="es-ES" dirty="0" smtClean="0"/>
          </a:p>
          <a:p>
            <a:pPr marL="360363" indent="-360363">
              <a:spcAft>
                <a:spcPts val="1200"/>
              </a:spcAft>
              <a:buFont typeface="Wingdings" pitchFamily="2" charset="2"/>
              <a:buChar char="Ø"/>
            </a:pPr>
            <a:r>
              <a:rPr lang="es-ES" dirty="0" err="1" smtClean="0"/>
              <a:t>For</a:t>
            </a:r>
            <a:r>
              <a:rPr lang="es-ES" dirty="0" smtClean="0"/>
              <a:t> SPRFMO: </a:t>
            </a:r>
            <a:r>
              <a:rPr lang="es-ES" dirty="0" err="1" smtClean="0"/>
              <a:t>get</a:t>
            </a:r>
            <a:r>
              <a:rPr lang="es-ES" dirty="0" smtClean="0"/>
              <a:t> </a:t>
            </a:r>
            <a:r>
              <a:rPr lang="es-ES" dirty="0" err="1" smtClean="0"/>
              <a:t>access</a:t>
            </a:r>
            <a:r>
              <a:rPr lang="es-ES" dirty="0" smtClean="0"/>
              <a:t>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results</a:t>
            </a:r>
            <a:r>
              <a:rPr lang="es-ES" dirty="0" smtClean="0"/>
              <a:t> </a:t>
            </a:r>
            <a:r>
              <a:rPr lang="es-ES" dirty="0" err="1" smtClean="0"/>
              <a:t>from</a:t>
            </a:r>
            <a:r>
              <a:rPr lang="es-ES" dirty="0" smtClean="0"/>
              <a:t> a new </a:t>
            </a:r>
            <a:r>
              <a:rPr lang="es-ES" dirty="0" err="1" smtClean="0"/>
              <a:t>source</a:t>
            </a:r>
            <a:r>
              <a:rPr lang="es-ES" dirty="0" smtClean="0"/>
              <a:t> of </a:t>
            </a:r>
            <a:r>
              <a:rPr lang="es-ES" dirty="0" err="1" smtClean="0"/>
              <a:t>direct</a:t>
            </a:r>
            <a:r>
              <a:rPr lang="es-ES" dirty="0" smtClean="0"/>
              <a:t> data </a:t>
            </a:r>
            <a:r>
              <a:rPr lang="es-ES" dirty="0" err="1" smtClean="0"/>
              <a:t>for</a:t>
            </a:r>
            <a:r>
              <a:rPr lang="es-ES" dirty="0" smtClean="0"/>
              <a:t> </a:t>
            </a:r>
            <a:r>
              <a:rPr lang="es-ES" dirty="0" err="1" smtClean="0"/>
              <a:t>monitoring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whole</a:t>
            </a:r>
            <a:r>
              <a:rPr lang="es-ES" dirty="0" smtClean="0"/>
              <a:t> </a:t>
            </a:r>
            <a:r>
              <a:rPr lang="es-ES" dirty="0" err="1" smtClean="0"/>
              <a:t>exploited</a:t>
            </a:r>
            <a:r>
              <a:rPr lang="es-ES" dirty="0" smtClean="0"/>
              <a:t> </a:t>
            </a:r>
            <a:r>
              <a:rPr lang="es-ES" dirty="0" err="1" smtClean="0"/>
              <a:t>ecosystem</a:t>
            </a:r>
            <a:r>
              <a:rPr lang="es-ES" dirty="0" smtClean="0"/>
              <a:t> </a:t>
            </a:r>
          </a:p>
          <a:p>
            <a:pPr marL="360363" indent="-360363">
              <a:spcAft>
                <a:spcPts val="1200"/>
              </a:spcAft>
              <a:buFont typeface="Wingdings" pitchFamily="2" charset="2"/>
              <a:buChar char="Ø"/>
            </a:pPr>
            <a:r>
              <a:rPr lang="es-ES" dirty="0" err="1" smtClean="0"/>
              <a:t>For</a:t>
            </a:r>
            <a:r>
              <a:rPr lang="es-ES" dirty="0" smtClean="0"/>
              <a:t> </a:t>
            </a:r>
            <a:r>
              <a:rPr lang="es-ES" dirty="0" err="1" smtClean="0"/>
              <a:t>scientists</a:t>
            </a:r>
            <a:r>
              <a:rPr lang="es-ES" dirty="0" smtClean="0"/>
              <a:t>: </a:t>
            </a:r>
            <a:r>
              <a:rPr lang="es-ES" dirty="0" err="1" smtClean="0"/>
              <a:t>having</a:t>
            </a:r>
            <a:r>
              <a:rPr lang="es-ES" dirty="0" smtClean="0"/>
              <a:t> a </a:t>
            </a:r>
            <a:r>
              <a:rPr lang="es-ES" dirty="0" err="1" smtClean="0"/>
              <a:t>source</a:t>
            </a:r>
            <a:r>
              <a:rPr lang="es-ES" dirty="0" smtClean="0"/>
              <a:t> of </a:t>
            </a:r>
            <a:r>
              <a:rPr lang="es-ES" dirty="0" err="1" smtClean="0"/>
              <a:t>reliable</a:t>
            </a:r>
            <a:r>
              <a:rPr lang="es-ES" dirty="0" smtClean="0"/>
              <a:t> </a:t>
            </a:r>
            <a:r>
              <a:rPr lang="es-ES" dirty="0" err="1" smtClean="0"/>
              <a:t>indicators</a:t>
            </a:r>
            <a:r>
              <a:rPr lang="es-ES" dirty="0" smtClean="0"/>
              <a:t> </a:t>
            </a:r>
            <a:r>
              <a:rPr lang="es-ES" dirty="0" err="1" smtClean="0"/>
              <a:t>for</a:t>
            </a:r>
            <a:r>
              <a:rPr lang="es-ES" dirty="0" smtClean="0"/>
              <a:t> </a:t>
            </a:r>
            <a:r>
              <a:rPr lang="es-ES" dirty="0" err="1" smtClean="0"/>
              <a:t>ecosystem</a:t>
            </a:r>
            <a:r>
              <a:rPr lang="es-ES" dirty="0" smtClean="0"/>
              <a:t> </a:t>
            </a:r>
            <a:r>
              <a:rPr lang="es-ES" dirty="0" err="1" smtClean="0"/>
              <a:t>surveys</a:t>
            </a:r>
            <a:r>
              <a:rPr lang="es-ES" dirty="0" smtClean="0"/>
              <a:t> and </a:t>
            </a:r>
            <a:r>
              <a:rPr lang="es-ES" dirty="0" err="1" smtClean="0"/>
              <a:t>research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563888" y="620688"/>
            <a:ext cx="18120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err="1" smtClean="0"/>
              <a:t>Organization</a:t>
            </a:r>
            <a:endParaRPr lang="es-ES" sz="2400" b="1" dirty="0"/>
          </a:p>
        </p:txBody>
      </p:sp>
      <p:sp>
        <p:nvSpPr>
          <p:cNvPr id="4" name="3 CuadroTexto"/>
          <p:cNvSpPr txBox="1"/>
          <p:nvPr/>
        </p:nvSpPr>
        <p:spPr>
          <a:xfrm>
            <a:off x="395536" y="1196752"/>
            <a:ext cx="856895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indent="-269875">
              <a:buFont typeface="Wingdings" pitchFamily="2" charset="2"/>
              <a:buChar char="Ø"/>
            </a:pPr>
            <a:r>
              <a:rPr lang="es-ES" dirty="0" err="1" smtClean="0">
                <a:cs typeface="Arial" pitchFamily="34" charset="0"/>
              </a:rPr>
              <a:t>Create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under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the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chairmanship</a:t>
            </a:r>
            <a:r>
              <a:rPr lang="es-ES" dirty="0" smtClean="0">
                <a:cs typeface="Arial" pitchFamily="34" charset="0"/>
              </a:rPr>
              <a:t> of François Gerlotto (IREA).</a:t>
            </a:r>
          </a:p>
          <a:p>
            <a:pPr marL="360363" indent="-269875">
              <a:buFont typeface="Wingdings" pitchFamily="2" charset="2"/>
              <a:buChar char="Ø"/>
            </a:pPr>
            <a:endParaRPr lang="es-ES" dirty="0">
              <a:cs typeface="Arial" pitchFamily="34" charset="0"/>
            </a:endParaRPr>
          </a:p>
          <a:p>
            <a:pPr marL="360363" indent="-269875">
              <a:buFont typeface="Wingdings" pitchFamily="2" charset="2"/>
              <a:buChar char="Ø"/>
            </a:pPr>
            <a:r>
              <a:rPr lang="es-ES" dirty="0" err="1" smtClean="0">
                <a:cs typeface="Arial" pitchFamily="34" charset="0"/>
              </a:rPr>
              <a:t>Gathering</a:t>
            </a:r>
            <a:r>
              <a:rPr lang="es-ES" dirty="0" smtClean="0">
                <a:cs typeface="Arial" pitchFamily="34" charset="0"/>
              </a:rPr>
              <a:t>  </a:t>
            </a:r>
            <a:r>
              <a:rPr lang="es-ES" dirty="0" err="1" smtClean="0">
                <a:cs typeface="Arial" pitchFamily="34" charset="0"/>
              </a:rPr>
              <a:t>scientists</a:t>
            </a:r>
            <a:r>
              <a:rPr lang="es-ES" dirty="0" smtClean="0">
                <a:cs typeface="Arial" pitchFamily="34" charset="0"/>
              </a:rPr>
              <a:t>, </a:t>
            </a:r>
            <a:r>
              <a:rPr lang="es-ES" dirty="0" err="1" smtClean="0">
                <a:cs typeface="Arial" pitchFamily="34" charset="0"/>
              </a:rPr>
              <a:t>engineers</a:t>
            </a:r>
            <a:r>
              <a:rPr lang="es-ES" dirty="0" smtClean="0">
                <a:cs typeface="Arial" pitchFamily="34" charset="0"/>
              </a:rPr>
              <a:t> and </a:t>
            </a:r>
            <a:r>
              <a:rPr lang="es-ES" dirty="0" err="1" smtClean="0">
                <a:cs typeface="Arial" pitchFamily="34" charset="0"/>
              </a:rPr>
              <a:t>technicians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from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Research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Institutes</a:t>
            </a:r>
            <a:r>
              <a:rPr lang="es-ES" dirty="0" smtClean="0">
                <a:cs typeface="Arial" pitchFamily="34" charset="0"/>
              </a:rPr>
              <a:t>, </a:t>
            </a:r>
            <a:r>
              <a:rPr lang="es-ES" dirty="0" err="1" smtClean="0">
                <a:cs typeface="Arial" pitchFamily="34" charset="0"/>
              </a:rPr>
              <a:t>fishing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companies</a:t>
            </a:r>
            <a:r>
              <a:rPr lang="es-ES" dirty="0" smtClean="0">
                <a:cs typeface="Arial" pitchFamily="34" charset="0"/>
              </a:rPr>
              <a:t> and </a:t>
            </a:r>
            <a:r>
              <a:rPr lang="es-ES" dirty="0" err="1" smtClean="0">
                <a:cs typeface="Arial" pitchFamily="34" charset="0"/>
              </a:rPr>
              <a:t>organizations</a:t>
            </a:r>
            <a:r>
              <a:rPr lang="es-ES" dirty="0" smtClean="0">
                <a:cs typeface="Arial" pitchFamily="34" charset="0"/>
              </a:rPr>
              <a:t>  (</a:t>
            </a:r>
            <a:r>
              <a:rPr lang="es-ES" dirty="0" err="1" smtClean="0">
                <a:cs typeface="Arial" pitchFamily="34" charset="0"/>
              </a:rPr>
              <a:t>e.g.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>
                <a:cs typeface="Arial" pitchFamily="34" charset="0"/>
              </a:rPr>
              <a:t>IFOP , INPESCA, INPESNOR, CORPESCA </a:t>
            </a:r>
            <a:r>
              <a:rPr lang="es-ES" dirty="0" err="1" smtClean="0">
                <a:cs typeface="Arial" pitchFamily="34" charset="0"/>
              </a:rPr>
              <a:t>from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>
                <a:cs typeface="Arial" pitchFamily="34" charset="0"/>
              </a:rPr>
              <a:t>Chile; IMARPE y SNP </a:t>
            </a:r>
            <a:r>
              <a:rPr lang="es-ES" dirty="0" err="1" smtClean="0">
                <a:cs typeface="Arial" pitchFamily="34" charset="0"/>
              </a:rPr>
              <a:t>from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>
                <a:cs typeface="Arial" pitchFamily="34" charset="0"/>
              </a:rPr>
              <a:t>Perú; CSIRO </a:t>
            </a:r>
            <a:r>
              <a:rPr lang="es-ES" dirty="0" err="1" smtClean="0">
                <a:cs typeface="Arial" pitchFamily="34" charset="0"/>
              </a:rPr>
              <a:t>from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>
                <a:cs typeface="Arial" pitchFamily="34" charset="0"/>
              </a:rPr>
              <a:t>Australia; NIWA </a:t>
            </a:r>
            <a:r>
              <a:rPr lang="es-ES" dirty="0" err="1" smtClean="0">
                <a:cs typeface="Arial" pitchFamily="34" charset="0"/>
              </a:rPr>
              <a:t>from</a:t>
            </a:r>
            <a:r>
              <a:rPr lang="es-ES" dirty="0" smtClean="0">
                <a:cs typeface="Arial" pitchFamily="34" charset="0"/>
              </a:rPr>
              <a:t> New </a:t>
            </a:r>
            <a:r>
              <a:rPr lang="es-ES" dirty="0" err="1" smtClean="0">
                <a:cs typeface="Arial" pitchFamily="34" charset="0"/>
              </a:rPr>
              <a:t>Zealand</a:t>
            </a:r>
            <a:r>
              <a:rPr lang="es-ES" dirty="0" smtClean="0">
                <a:cs typeface="Arial" pitchFamily="34" charset="0"/>
              </a:rPr>
              <a:t>; </a:t>
            </a:r>
            <a:r>
              <a:rPr lang="es-ES" dirty="0">
                <a:cs typeface="Arial" pitchFamily="34" charset="0"/>
              </a:rPr>
              <a:t>IRD, IMARES </a:t>
            </a:r>
            <a:r>
              <a:rPr lang="es-ES" dirty="0" err="1" smtClean="0">
                <a:cs typeface="Arial" pitchFamily="34" charset="0"/>
              </a:rPr>
              <a:t>from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smtClean="0">
                <a:cs typeface="Arial" pitchFamily="34" charset="0"/>
              </a:rPr>
              <a:t>EU; </a:t>
            </a:r>
            <a:r>
              <a:rPr lang="es-ES" dirty="0">
                <a:cs typeface="Arial" pitchFamily="34" charset="0"/>
              </a:rPr>
              <a:t>etc..). </a:t>
            </a:r>
            <a:endParaRPr lang="es-ES" dirty="0" smtClean="0">
              <a:cs typeface="Arial" pitchFamily="34" charset="0"/>
            </a:endParaRPr>
          </a:p>
          <a:p>
            <a:pPr marL="360363" indent="-269875">
              <a:buFont typeface="Wingdings" pitchFamily="2" charset="2"/>
              <a:buChar char="Ø"/>
            </a:pPr>
            <a:endParaRPr lang="es-ES" dirty="0">
              <a:cs typeface="Arial" pitchFamily="34" charset="0"/>
            </a:endParaRPr>
          </a:p>
          <a:p>
            <a:pPr marL="360363" indent="-269875">
              <a:buFont typeface="Wingdings" pitchFamily="2" charset="2"/>
              <a:buChar char="Ø"/>
            </a:pPr>
            <a:r>
              <a:rPr lang="es-ES" dirty="0" err="1" smtClean="0">
                <a:cs typeface="Arial" pitchFamily="34" charset="0"/>
              </a:rPr>
              <a:t>Working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by</a:t>
            </a:r>
            <a:r>
              <a:rPr lang="es-ES" dirty="0" smtClean="0">
                <a:cs typeface="Arial" pitchFamily="34" charset="0"/>
              </a:rPr>
              <a:t> mail </a:t>
            </a:r>
            <a:r>
              <a:rPr lang="es-ES" dirty="0" err="1" smtClean="0">
                <a:cs typeface="Arial" pitchFamily="34" charset="0"/>
              </a:rPr>
              <a:t>during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the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year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with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one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workshop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each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year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before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the</a:t>
            </a:r>
            <a:r>
              <a:rPr lang="es-ES" dirty="0" smtClean="0">
                <a:cs typeface="Arial" pitchFamily="34" charset="0"/>
              </a:rPr>
              <a:t> SPRFMO SC </a:t>
            </a:r>
            <a:r>
              <a:rPr lang="es-ES" dirty="0" err="1" smtClean="0">
                <a:cs typeface="Arial" pitchFamily="34" charset="0"/>
              </a:rPr>
              <a:t>meeting</a:t>
            </a:r>
            <a:r>
              <a:rPr lang="es-ES" dirty="0" smtClean="0">
                <a:cs typeface="Arial" pitchFamily="34" charset="0"/>
              </a:rPr>
              <a:t> .</a:t>
            </a:r>
          </a:p>
          <a:p>
            <a:pPr marL="360363" indent="-269875">
              <a:buFont typeface="Wingdings" pitchFamily="2" charset="2"/>
              <a:buChar char="Ø"/>
            </a:pPr>
            <a:endParaRPr lang="es-ES" dirty="0">
              <a:cs typeface="Arial" pitchFamily="34" charset="0"/>
            </a:endParaRPr>
          </a:p>
          <a:p>
            <a:pPr marL="360363" indent="-269875">
              <a:buFont typeface="Wingdings" pitchFamily="2" charset="2"/>
              <a:buChar char="Ø"/>
            </a:pPr>
            <a:r>
              <a:rPr lang="es-ES" dirty="0" err="1" smtClean="0">
                <a:cs typeface="Arial" pitchFamily="34" charset="0"/>
              </a:rPr>
              <a:t>Follow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the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recommendation</a:t>
            </a:r>
            <a:r>
              <a:rPr lang="es-ES" dirty="0" smtClean="0">
                <a:cs typeface="Arial" pitchFamily="34" charset="0"/>
              </a:rPr>
              <a:t> of </a:t>
            </a:r>
            <a:r>
              <a:rPr lang="es-ES" dirty="0" err="1" smtClean="0">
                <a:cs typeface="Arial" pitchFamily="34" charset="0"/>
              </a:rPr>
              <a:t>the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workshop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on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Fishing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vessels</a:t>
            </a:r>
            <a:r>
              <a:rPr lang="es-ES" dirty="0" smtClean="0">
                <a:cs typeface="Arial" pitchFamily="34" charset="0"/>
              </a:rPr>
              <a:t> as </a:t>
            </a:r>
            <a:r>
              <a:rPr lang="es-ES" dirty="0" err="1" smtClean="0">
                <a:cs typeface="Arial" pitchFamily="34" charset="0"/>
              </a:rPr>
              <a:t>scientific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platforms</a:t>
            </a:r>
            <a:r>
              <a:rPr lang="es-ES" dirty="0" smtClean="0">
                <a:cs typeface="Arial" pitchFamily="34" charset="0"/>
              </a:rPr>
              <a:t> (</a:t>
            </a:r>
            <a:r>
              <a:rPr lang="es-ES" dirty="0" err="1" smtClean="0">
                <a:cs typeface="Arial" pitchFamily="34" charset="0"/>
              </a:rPr>
              <a:t>see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above</a:t>
            </a:r>
            <a:r>
              <a:rPr lang="es-ES" dirty="0" smtClean="0">
                <a:cs typeface="Arial" pitchFamily="34" charset="0"/>
              </a:rPr>
              <a:t>)  </a:t>
            </a:r>
            <a:r>
              <a:rPr lang="es-ES" dirty="0" err="1" smtClean="0">
                <a:cs typeface="Arial" pitchFamily="34" charset="0"/>
              </a:rPr>
              <a:t>studying</a:t>
            </a:r>
            <a:r>
              <a:rPr lang="es-ES" dirty="0" smtClean="0">
                <a:cs typeface="Arial" pitchFamily="34" charset="0"/>
              </a:rPr>
              <a:t> a </a:t>
            </a:r>
            <a:r>
              <a:rPr lang="es-ES" dirty="0" err="1" smtClean="0">
                <a:cs typeface="Arial" pitchFamily="34" charset="0"/>
              </a:rPr>
              <a:t>given</a:t>
            </a:r>
            <a:r>
              <a:rPr lang="es-ES" dirty="0" smtClean="0">
                <a:cs typeface="Arial" pitchFamily="34" charset="0"/>
              </a:rPr>
              <a:t> (series of) </a:t>
            </a:r>
            <a:r>
              <a:rPr lang="es-ES" dirty="0" err="1" smtClean="0">
                <a:cs typeface="Arial" pitchFamily="34" charset="0"/>
              </a:rPr>
              <a:t>topic</a:t>
            </a:r>
            <a:r>
              <a:rPr lang="es-ES" dirty="0" smtClean="0">
                <a:cs typeface="Arial" pitchFamily="34" charset="0"/>
              </a:rPr>
              <a:t>(s) </a:t>
            </a:r>
            <a:r>
              <a:rPr lang="es-ES" dirty="0" err="1" smtClean="0">
                <a:cs typeface="Arial" pitchFamily="34" charset="0"/>
              </a:rPr>
              <a:t>each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year</a:t>
            </a:r>
            <a:r>
              <a:rPr lang="es-ES" dirty="0" smtClean="0">
                <a:cs typeface="Arial" pitchFamily="34" charset="0"/>
              </a:rPr>
              <a:t>                                                                                              	</a:t>
            </a:r>
            <a:r>
              <a:rPr lang="es-ES" b="1" dirty="0" smtClean="0">
                <a:solidFill>
                  <a:srgbClr val="FF0000"/>
                </a:solidFill>
                <a:cs typeface="Arial" pitchFamily="34" charset="0"/>
              </a:rPr>
              <a:t>(</a:t>
            </a:r>
            <a:r>
              <a:rPr lang="es-ES" b="1" dirty="0" err="1" smtClean="0">
                <a:solidFill>
                  <a:srgbClr val="FF0000"/>
                </a:solidFill>
                <a:cs typeface="Arial" pitchFamily="34" charset="0"/>
              </a:rPr>
              <a:t>First</a:t>
            </a:r>
            <a:r>
              <a:rPr lang="es-ES" b="1" dirty="0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s-ES" b="1" dirty="0" err="1" smtClean="0">
                <a:solidFill>
                  <a:srgbClr val="FF0000"/>
                </a:solidFill>
                <a:cs typeface="Arial" pitchFamily="34" charset="0"/>
              </a:rPr>
              <a:t>activity</a:t>
            </a:r>
            <a:r>
              <a:rPr lang="es-ES" b="1" dirty="0" smtClean="0">
                <a:solidFill>
                  <a:srgbClr val="FF0000"/>
                </a:solidFill>
                <a:cs typeface="Arial" pitchFamily="34" charset="0"/>
              </a:rPr>
              <a:t> 2015: </a:t>
            </a:r>
            <a:r>
              <a:rPr lang="es-ES" b="1" dirty="0" err="1" smtClean="0">
                <a:solidFill>
                  <a:srgbClr val="FF0000"/>
                </a:solidFill>
                <a:cs typeface="Arial" pitchFamily="34" charset="0"/>
              </a:rPr>
              <a:t>to</a:t>
            </a:r>
            <a:r>
              <a:rPr lang="es-ES" b="1" dirty="0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s-ES" b="1" dirty="0" err="1" smtClean="0">
                <a:solidFill>
                  <a:srgbClr val="FF0000"/>
                </a:solidFill>
                <a:cs typeface="Arial" pitchFamily="34" charset="0"/>
              </a:rPr>
              <a:t>design</a:t>
            </a:r>
            <a:r>
              <a:rPr lang="es-ES" b="1" dirty="0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s-ES" b="1" dirty="0" smtClean="0">
                <a:solidFill>
                  <a:srgbClr val="FF0000"/>
                </a:solidFill>
                <a:cs typeface="Arial" pitchFamily="34" charset="0"/>
              </a:rPr>
              <a:t>a </a:t>
            </a:r>
            <a:r>
              <a:rPr lang="es-ES" b="1" dirty="0" err="1" smtClean="0">
                <a:solidFill>
                  <a:srgbClr val="FF0000"/>
                </a:solidFill>
                <a:cs typeface="Arial" pitchFamily="34" charset="0"/>
              </a:rPr>
              <a:t>common</a:t>
            </a:r>
            <a:r>
              <a:rPr lang="es-ES" b="1" dirty="0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s-ES" b="1" dirty="0" err="1" smtClean="0">
                <a:solidFill>
                  <a:srgbClr val="FF0000"/>
                </a:solidFill>
                <a:cs typeface="Arial" pitchFamily="34" charset="0"/>
              </a:rPr>
              <a:t>protocol</a:t>
            </a:r>
            <a:r>
              <a:rPr lang="es-ES" b="1" dirty="0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s-ES" b="1" dirty="0" err="1" smtClean="0">
                <a:solidFill>
                  <a:srgbClr val="FF0000"/>
                </a:solidFill>
                <a:cs typeface="Arial" pitchFamily="34" charset="0"/>
              </a:rPr>
              <a:t>for</a:t>
            </a:r>
            <a:r>
              <a:rPr lang="es-ES" b="1" dirty="0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s-ES" b="1" dirty="0" err="1" smtClean="0">
                <a:solidFill>
                  <a:srgbClr val="FF0000"/>
                </a:solidFill>
                <a:cs typeface="Arial" pitchFamily="34" charset="0"/>
              </a:rPr>
              <a:t>calibration</a:t>
            </a:r>
            <a:r>
              <a:rPr lang="es-ES" b="1" dirty="0" smtClean="0">
                <a:solidFill>
                  <a:srgbClr val="FF0000"/>
                </a:solidFill>
                <a:cs typeface="Arial" pitchFamily="34" charset="0"/>
              </a:rPr>
              <a:t> and </a:t>
            </a:r>
            <a:r>
              <a:rPr lang="es-ES" b="1" dirty="0" err="1" smtClean="0">
                <a:solidFill>
                  <a:srgbClr val="FF0000"/>
                </a:solidFill>
                <a:cs typeface="Arial" pitchFamily="34" charset="0"/>
              </a:rPr>
              <a:t>settings</a:t>
            </a:r>
            <a:r>
              <a:rPr lang="es-ES" b="1" dirty="0" smtClean="0">
                <a:solidFill>
                  <a:srgbClr val="FF0000"/>
                </a:solidFill>
                <a:cs typeface="Arial" pitchFamily="34" charset="0"/>
              </a:rPr>
              <a:t>)</a:t>
            </a:r>
          </a:p>
          <a:p>
            <a:pPr>
              <a:buFont typeface="Wingdings" pitchFamily="2" charset="2"/>
              <a:buChar char="Ø"/>
            </a:pPr>
            <a:endParaRPr lang="es-ES" dirty="0">
              <a:cs typeface="Arial" pitchFamily="34" charset="0"/>
            </a:endParaRPr>
          </a:p>
          <a:p>
            <a:pPr marL="360363" indent="-269875">
              <a:buFont typeface="Wingdings" pitchFamily="2" charset="2"/>
              <a:buChar char="Ø"/>
            </a:pPr>
            <a:r>
              <a:rPr lang="es-ES" dirty="0" err="1" smtClean="0">
                <a:cs typeface="Arial" pitchFamily="34" charset="0"/>
              </a:rPr>
              <a:t>Fundings</a:t>
            </a:r>
            <a:r>
              <a:rPr lang="es-ES" dirty="0" smtClean="0">
                <a:cs typeface="Arial" pitchFamily="34" charset="0"/>
              </a:rPr>
              <a:t>: </a:t>
            </a:r>
          </a:p>
          <a:p>
            <a:pPr marL="900113" lvl="1" indent="-360363" defTabSz="900113">
              <a:buFont typeface="Courier New" pitchFamily="49" charset="0"/>
              <a:buChar char="o"/>
            </a:pP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Current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activity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covered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by</a:t>
            </a:r>
            <a:r>
              <a:rPr lang="es-ES" dirty="0" smtClean="0">
                <a:cs typeface="Arial" pitchFamily="34" charset="0"/>
              </a:rPr>
              <a:t> IREA</a:t>
            </a:r>
          </a:p>
          <a:p>
            <a:pPr marL="900113" lvl="1" indent="-360363" defTabSz="900113">
              <a:buFont typeface="Courier New" pitchFamily="49" charset="0"/>
              <a:buChar char="o"/>
            </a:pPr>
            <a:r>
              <a:rPr lang="es-ES" dirty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Workshop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cost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to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be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covered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by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the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fishing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companies</a:t>
            </a:r>
            <a:r>
              <a:rPr lang="es-ES" dirty="0" smtClean="0">
                <a:cs typeface="Arial" pitchFamily="34" charset="0"/>
              </a:rPr>
              <a:t> (</a:t>
            </a:r>
            <a:r>
              <a:rPr lang="es-ES" dirty="0" err="1" smtClean="0">
                <a:cs typeface="Arial" pitchFamily="34" charset="0"/>
              </a:rPr>
              <a:t>e.g.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via</a:t>
            </a:r>
            <a:r>
              <a:rPr lang="es-ES" dirty="0" smtClean="0">
                <a:cs typeface="Arial" pitchFamily="34" charset="0"/>
              </a:rPr>
              <a:t> SNP in </a:t>
            </a:r>
            <a:r>
              <a:rPr lang="es-ES" dirty="0" err="1" smtClean="0">
                <a:cs typeface="Arial" pitchFamily="34" charset="0"/>
              </a:rPr>
              <a:t>Peru</a:t>
            </a:r>
            <a:r>
              <a:rPr lang="es-ES" dirty="0" smtClean="0">
                <a:cs typeface="Arial" pitchFamily="34" charset="0"/>
              </a:rPr>
              <a:t>), </a:t>
            </a:r>
            <a:r>
              <a:rPr lang="es-ES" dirty="0" err="1" smtClean="0">
                <a:cs typeface="Arial" pitchFamily="34" charset="0"/>
              </a:rPr>
              <a:t>travels</a:t>
            </a:r>
            <a:r>
              <a:rPr lang="es-ES" dirty="0" smtClean="0">
                <a:cs typeface="Arial" pitchFamily="34" charset="0"/>
              </a:rPr>
              <a:t> at expenses of </a:t>
            </a:r>
            <a:r>
              <a:rPr lang="es-ES" dirty="0" err="1" smtClean="0">
                <a:cs typeface="Arial" pitchFamily="34" charset="0"/>
              </a:rPr>
              <a:t>participants</a:t>
            </a:r>
            <a:r>
              <a:rPr lang="es-ES" dirty="0" smtClean="0">
                <a:cs typeface="Arial" pitchFamily="34" charset="0"/>
              </a:rPr>
              <a:t>.</a:t>
            </a:r>
          </a:p>
          <a:p>
            <a:pPr marL="900113" lvl="1" indent="-360363" defTabSz="900113">
              <a:buFont typeface="Courier New" pitchFamily="49" charset="0"/>
              <a:buChar char="o"/>
            </a:pPr>
            <a:r>
              <a:rPr lang="es-ES" dirty="0" smtClean="0">
                <a:cs typeface="Arial" pitchFamily="34" charset="0"/>
              </a:rPr>
              <a:t>(… </a:t>
            </a:r>
            <a:r>
              <a:rPr lang="es-ES" dirty="0" err="1" smtClean="0">
                <a:cs typeface="Arial" pitchFamily="34" charset="0"/>
              </a:rPr>
              <a:t>or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funded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by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any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other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smtClean="0">
                <a:cs typeface="Arial" pitchFamily="34" charset="0"/>
              </a:rPr>
              <a:t>sponsor </a:t>
            </a:r>
            <a:r>
              <a:rPr lang="es-ES" dirty="0" err="1" smtClean="0">
                <a:cs typeface="Arial" pitchFamily="34" charset="0"/>
              </a:rPr>
              <a:t>which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will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be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warmly</a:t>
            </a:r>
            <a:r>
              <a:rPr lang="es-ES" dirty="0" smtClean="0">
                <a:cs typeface="Arial" pitchFamily="34" charset="0"/>
              </a:rPr>
              <a:t> </a:t>
            </a:r>
            <a:r>
              <a:rPr lang="es-ES" dirty="0" err="1" smtClean="0">
                <a:cs typeface="Arial" pitchFamily="34" charset="0"/>
              </a:rPr>
              <a:t>welcome</a:t>
            </a:r>
            <a:r>
              <a:rPr lang="es-ES" dirty="0" smtClean="0">
                <a:cs typeface="Arial" pitchFamily="34" charset="0"/>
              </a:rPr>
              <a:t>)</a:t>
            </a:r>
          </a:p>
          <a:p>
            <a:pPr marL="900113" lvl="1" indent="-360363" defTabSz="900113">
              <a:buFont typeface="Courier New" pitchFamily="49" charset="0"/>
              <a:buChar char="o"/>
            </a:pPr>
            <a:endParaRPr lang="es-ES" dirty="0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4 Grupo"/>
          <p:cNvGrpSpPr/>
          <p:nvPr/>
        </p:nvGrpSpPr>
        <p:grpSpPr>
          <a:xfrm>
            <a:off x="251520" y="692696"/>
            <a:ext cx="5976664" cy="5760640"/>
            <a:chOff x="827584" y="188640"/>
            <a:chExt cx="4464496" cy="4102399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15769" t="18329" r="39403" b="58046"/>
            <a:stretch>
              <a:fillRect/>
            </a:stretch>
          </p:blipFill>
          <p:spPr bwMode="auto">
            <a:xfrm>
              <a:off x="827584" y="188640"/>
              <a:ext cx="4464496" cy="13228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21221" t="19485" r="20668" b="15547"/>
            <a:stretch>
              <a:fillRect/>
            </a:stretch>
          </p:blipFill>
          <p:spPr bwMode="auto">
            <a:xfrm>
              <a:off x="827584" y="1484784"/>
              <a:ext cx="4464496" cy="2806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" name="3 CuadroTexto"/>
          <p:cNvSpPr txBox="1"/>
          <p:nvPr/>
        </p:nvSpPr>
        <p:spPr>
          <a:xfrm>
            <a:off x="6444208" y="2420888"/>
            <a:ext cx="234076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err="1" smtClean="0"/>
              <a:t>Gathering</a:t>
            </a:r>
            <a:r>
              <a:rPr lang="es-ES" sz="2000" b="1" dirty="0" smtClean="0"/>
              <a:t> </a:t>
            </a:r>
            <a:r>
              <a:rPr lang="es-ES" sz="2000" b="1" dirty="0" err="1" smtClean="0"/>
              <a:t>scientists</a:t>
            </a:r>
            <a:r>
              <a:rPr lang="es-ES" sz="2000" b="1" dirty="0" smtClean="0"/>
              <a:t> </a:t>
            </a:r>
            <a:r>
              <a:rPr lang="es-ES" sz="2000" b="1" dirty="0" err="1" smtClean="0"/>
              <a:t>from</a:t>
            </a:r>
            <a:r>
              <a:rPr lang="es-ES" sz="2000" b="1" dirty="0" smtClean="0"/>
              <a:t> </a:t>
            </a:r>
          </a:p>
          <a:p>
            <a:endParaRPr lang="es-ES" sz="2000" b="1" dirty="0" smtClean="0"/>
          </a:p>
          <a:p>
            <a:r>
              <a:rPr lang="es-ES" sz="2000" b="1" dirty="0" smtClean="0"/>
              <a:t>Australia </a:t>
            </a:r>
          </a:p>
          <a:p>
            <a:r>
              <a:rPr lang="es-ES" sz="2000" b="1" dirty="0" err="1" smtClean="0"/>
              <a:t>Canada</a:t>
            </a:r>
            <a:r>
              <a:rPr lang="es-ES" sz="2000" b="1" dirty="0" smtClean="0"/>
              <a:t> </a:t>
            </a:r>
          </a:p>
          <a:p>
            <a:r>
              <a:rPr lang="es-ES" sz="2000" b="1" dirty="0" smtClean="0"/>
              <a:t>Chile </a:t>
            </a:r>
          </a:p>
          <a:p>
            <a:r>
              <a:rPr lang="es-ES" sz="2000" b="1" dirty="0" smtClean="0"/>
              <a:t>Colombia </a:t>
            </a:r>
          </a:p>
          <a:p>
            <a:r>
              <a:rPr lang="es-ES" sz="2000" b="1" dirty="0" smtClean="0"/>
              <a:t>Ecuador </a:t>
            </a:r>
          </a:p>
          <a:p>
            <a:r>
              <a:rPr lang="es-ES" sz="2000" b="1" dirty="0" smtClean="0"/>
              <a:t>France </a:t>
            </a:r>
          </a:p>
          <a:p>
            <a:r>
              <a:rPr lang="es-ES" sz="2000" b="1" dirty="0" err="1" smtClean="0"/>
              <a:t>Netherland</a:t>
            </a:r>
            <a:r>
              <a:rPr lang="es-ES" sz="2000" b="1" dirty="0" smtClean="0"/>
              <a:t> </a:t>
            </a:r>
          </a:p>
          <a:p>
            <a:r>
              <a:rPr lang="es-ES" sz="2000" b="1" dirty="0" err="1" smtClean="0"/>
              <a:t>Peru</a:t>
            </a:r>
            <a:endParaRPr lang="es-ES" sz="2000" b="1" dirty="0" smtClean="0"/>
          </a:p>
          <a:p>
            <a:r>
              <a:rPr lang="es-ES" sz="2000" b="1" dirty="0" smtClean="0"/>
              <a:t>USA</a:t>
            </a:r>
            <a:endParaRPr lang="es-ES" sz="2000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6516216" y="692696"/>
            <a:ext cx="23037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SPRFMO </a:t>
            </a:r>
            <a:r>
              <a:rPr lang="es-ES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contribution</a:t>
            </a:r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  <a:p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SC-02-JM-01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755576" y="2780928"/>
            <a:ext cx="792088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363" indent="-269875"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1600" dirty="0" smtClean="0"/>
              <a:t> </a:t>
            </a:r>
            <a:r>
              <a:rPr lang="en-US" sz="1600" dirty="0"/>
              <a:t>To produce a state-of-the-art on the use of acoustic data collected aboard </a:t>
            </a:r>
            <a:r>
              <a:rPr lang="en-US" sz="1600" dirty="0" smtClean="0"/>
              <a:t>fishing </a:t>
            </a:r>
            <a:r>
              <a:rPr lang="es-ES" sz="1600" dirty="0" err="1" smtClean="0"/>
              <a:t>vessels</a:t>
            </a:r>
            <a:r>
              <a:rPr lang="es-ES" sz="1600" dirty="0" smtClean="0"/>
              <a:t> </a:t>
            </a:r>
            <a:r>
              <a:rPr lang="es-ES" sz="1600" dirty="0" err="1"/>
              <a:t>for</a:t>
            </a:r>
            <a:r>
              <a:rPr lang="es-ES" sz="1600" dirty="0"/>
              <a:t> </a:t>
            </a:r>
            <a:r>
              <a:rPr lang="es-ES" sz="1600" dirty="0" err="1"/>
              <a:t>scientific</a:t>
            </a:r>
            <a:r>
              <a:rPr lang="es-ES" sz="1600" dirty="0"/>
              <a:t> </a:t>
            </a:r>
            <a:r>
              <a:rPr lang="es-ES" sz="1600" dirty="0" err="1"/>
              <a:t>research</a:t>
            </a:r>
            <a:r>
              <a:rPr lang="es-ES" sz="1600" dirty="0"/>
              <a:t>;</a:t>
            </a:r>
          </a:p>
          <a:p>
            <a:pPr marL="360363" indent="-269875"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1600" dirty="0" smtClean="0"/>
              <a:t>To </a:t>
            </a:r>
            <a:r>
              <a:rPr lang="en-US" sz="1600" dirty="0"/>
              <a:t>consider the consistency of the indicators defined during </a:t>
            </a:r>
            <a:r>
              <a:rPr lang="en-US" sz="1600" dirty="0" smtClean="0"/>
              <a:t>the SNP workshops in Peru </a:t>
            </a:r>
            <a:r>
              <a:rPr lang="en-US" sz="1600" dirty="0"/>
              <a:t>using </a:t>
            </a:r>
            <a:r>
              <a:rPr lang="en-US" sz="1600" dirty="0" smtClean="0"/>
              <a:t>acoustic informations (among others, see  </a:t>
            </a:r>
            <a:r>
              <a:rPr lang="en-US" sz="1600" b="1" dirty="0" smtClean="0">
                <a:solidFill>
                  <a:schemeClr val="tx2">
                    <a:lumMod val="75000"/>
                  </a:schemeClr>
                </a:solidFill>
              </a:rPr>
              <a:t>SC-02-JM-12</a:t>
            </a:r>
            <a:r>
              <a:rPr lang="en-US" sz="1600" dirty="0" smtClean="0"/>
              <a:t>.);</a:t>
            </a:r>
            <a:endParaRPr lang="en-US" sz="1600" dirty="0"/>
          </a:p>
          <a:p>
            <a:pPr marL="360363" indent="-269875"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1600" dirty="0" smtClean="0"/>
              <a:t>To </a:t>
            </a:r>
            <a:r>
              <a:rPr lang="en-US" sz="1600" dirty="0"/>
              <a:t>produce a series of recommendation for the improvement </a:t>
            </a:r>
            <a:r>
              <a:rPr lang="en-US" sz="1600" dirty="0" smtClean="0"/>
              <a:t>of data collection techniques </a:t>
            </a:r>
            <a:r>
              <a:rPr lang="en-US" sz="1600" dirty="0"/>
              <a:t>and methods, </a:t>
            </a:r>
            <a:r>
              <a:rPr lang="en-US" sz="1600" dirty="0" smtClean="0"/>
              <a:t>processing </a:t>
            </a:r>
            <a:r>
              <a:rPr lang="en-US" sz="1600" dirty="0"/>
              <a:t>and analysis of the </a:t>
            </a:r>
            <a:r>
              <a:rPr lang="en-US" sz="1600" dirty="0" smtClean="0"/>
              <a:t>data structure of </a:t>
            </a:r>
            <a:r>
              <a:rPr lang="en-US" sz="1600" dirty="0"/>
              <a:t>the data base, etc.</a:t>
            </a:r>
          </a:p>
          <a:p>
            <a:pPr marL="360363" indent="-269875"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1600" dirty="0" smtClean="0"/>
              <a:t>To </a:t>
            </a:r>
            <a:r>
              <a:rPr lang="en-US" sz="1600" dirty="0"/>
              <a:t>consider the possibility of designing a common format for fishers’ acoustic </a:t>
            </a:r>
            <a:r>
              <a:rPr lang="en-US" sz="1600" dirty="0" smtClean="0"/>
              <a:t>data;</a:t>
            </a:r>
            <a:endParaRPr lang="en-US" sz="1600" dirty="0"/>
          </a:p>
          <a:p>
            <a:pPr marL="360363" indent="-269875"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1600" dirty="0" smtClean="0"/>
              <a:t>To </a:t>
            </a:r>
            <a:r>
              <a:rPr lang="en-US" sz="1600" dirty="0"/>
              <a:t>consider the possibility of publication of a series of papers on </a:t>
            </a:r>
            <a:r>
              <a:rPr lang="en-US" sz="1600" dirty="0" smtClean="0"/>
              <a:t>the topic</a:t>
            </a:r>
            <a:endParaRPr lang="en-US" sz="16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15769" t="18329" r="39403" b="58046"/>
          <a:stretch>
            <a:fillRect/>
          </a:stretch>
        </p:blipFill>
        <p:spPr bwMode="auto">
          <a:xfrm>
            <a:off x="3275856" y="200688"/>
            <a:ext cx="2880320" cy="85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CuadroTexto"/>
          <p:cNvSpPr txBox="1"/>
          <p:nvPr/>
        </p:nvSpPr>
        <p:spPr>
          <a:xfrm>
            <a:off x="827584" y="1700808"/>
            <a:ext cx="71894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err="1" smtClean="0"/>
              <a:t>Main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objectives</a:t>
            </a:r>
            <a:endParaRPr lang="es-ES" sz="2400" b="1" dirty="0" smtClean="0"/>
          </a:p>
          <a:p>
            <a:r>
              <a:rPr lang="es-ES" sz="2400" b="1" dirty="0" smtClean="0"/>
              <a:t>(as </a:t>
            </a:r>
            <a:r>
              <a:rPr lang="es-ES" sz="2400" b="1" dirty="0" err="1" smtClean="0"/>
              <a:t>recommended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by</a:t>
            </a:r>
            <a:r>
              <a:rPr lang="es-ES" sz="2400" b="1" dirty="0" smtClean="0"/>
              <a:t> SPRFMO in </a:t>
            </a:r>
            <a:r>
              <a:rPr lang="es-ES" sz="2400" b="1" dirty="0" err="1" smtClean="0"/>
              <a:t>its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Research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Program</a:t>
            </a:r>
            <a:r>
              <a:rPr lang="es-ES" sz="2400" b="1" dirty="0" smtClean="0"/>
              <a:t>)</a:t>
            </a:r>
            <a:endParaRPr lang="es-ES" sz="2400" b="1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l="21791" t="19485" r="20668" b="15547"/>
          <a:stretch>
            <a:fillRect/>
          </a:stretch>
        </p:blipFill>
        <p:spPr bwMode="auto">
          <a:xfrm>
            <a:off x="6130268" y="200688"/>
            <a:ext cx="2848842" cy="1808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843808" y="476672"/>
            <a:ext cx="34203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 err="1"/>
              <a:t>Description</a:t>
            </a:r>
            <a:r>
              <a:rPr lang="es-ES" b="1" dirty="0"/>
              <a:t> of </a:t>
            </a:r>
            <a:r>
              <a:rPr lang="es-ES" b="1" dirty="0" err="1"/>
              <a:t>fishers</a:t>
            </a:r>
            <a:r>
              <a:rPr lang="es-ES" b="1" dirty="0"/>
              <a:t>’ </a:t>
            </a:r>
            <a:r>
              <a:rPr lang="es-ES" b="1" dirty="0" err="1"/>
              <a:t>echograms</a:t>
            </a:r>
            <a:r>
              <a:rPr lang="es-ES" b="1" dirty="0"/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124744"/>
            <a:ext cx="4176464" cy="2302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Rectángulo"/>
          <p:cNvSpPr/>
          <p:nvPr/>
        </p:nvSpPr>
        <p:spPr>
          <a:xfrm>
            <a:off x="5652120" y="1484784"/>
            <a:ext cx="26642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Example of the route of a single </a:t>
            </a:r>
            <a:r>
              <a:rPr lang="en-US" sz="1600" dirty="0" smtClean="0"/>
              <a:t>trip (Routes </a:t>
            </a:r>
            <a:r>
              <a:rPr lang="en-US" sz="1600" dirty="0"/>
              <a:t>from-to the fishing grounds are </a:t>
            </a:r>
            <a:r>
              <a:rPr lang="en-US" sz="1600" dirty="0" smtClean="0"/>
              <a:t>not </a:t>
            </a:r>
            <a:r>
              <a:rPr lang="es-ES" sz="1600" dirty="0" err="1" smtClean="0"/>
              <a:t>displayed</a:t>
            </a:r>
            <a:r>
              <a:rPr lang="es-ES" sz="1600" dirty="0" smtClean="0"/>
              <a:t>). </a:t>
            </a:r>
            <a:r>
              <a:rPr lang="es-ES" sz="1600" dirty="0" err="1" smtClean="0"/>
              <a:t>The</a:t>
            </a:r>
            <a:r>
              <a:rPr lang="es-ES" sz="1600" dirty="0" smtClean="0"/>
              <a:t> </a:t>
            </a:r>
            <a:r>
              <a:rPr lang="es-ES" sz="1600" dirty="0" err="1" smtClean="0"/>
              <a:t>echogram</a:t>
            </a:r>
            <a:r>
              <a:rPr lang="es-ES" sz="1600" dirty="0" smtClean="0"/>
              <a:t> </a:t>
            </a:r>
            <a:r>
              <a:rPr lang="es-ES" sz="1600" dirty="0" err="1" smtClean="0"/>
              <a:t>below</a:t>
            </a:r>
            <a:r>
              <a:rPr lang="es-ES" sz="1600" dirty="0" smtClean="0"/>
              <a:t> </a:t>
            </a:r>
            <a:r>
              <a:rPr lang="es-ES" sz="1600" dirty="0" err="1" smtClean="0"/>
              <a:t>is</a:t>
            </a:r>
            <a:r>
              <a:rPr lang="es-ES" sz="1600" dirty="0" smtClean="0"/>
              <a:t> </a:t>
            </a:r>
            <a:r>
              <a:rPr lang="es-ES" sz="1600" dirty="0" err="1" smtClean="0"/>
              <a:t>obtained</a:t>
            </a:r>
            <a:r>
              <a:rPr lang="es-ES" sz="1600" dirty="0" smtClean="0"/>
              <a:t> </a:t>
            </a:r>
            <a:r>
              <a:rPr lang="es-ES" sz="1600" dirty="0" err="1" smtClean="0"/>
              <a:t>along</a:t>
            </a:r>
            <a:r>
              <a:rPr lang="es-ES" sz="1600" dirty="0" smtClean="0"/>
              <a:t> </a:t>
            </a:r>
            <a:r>
              <a:rPr lang="es-ES" sz="1600" dirty="0" err="1" smtClean="0"/>
              <a:t>the</a:t>
            </a:r>
            <a:r>
              <a:rPr lang="es-ES" sz="1600" dirty="0" smtClean="0"/>
              <a:t> </a:t>
            </a:r>
            <a:r>
              <a:rPr lang="es-ES" sz="1600" dirty="0" err="1" smtClean="0"/>
              <a:t>highlighted</a:t>
            </a:r>
            <a:r>
              <a:rPr lang="es-ES" sz="1600" dirty="0" smtClean="0"/>
              <a:t> </a:t>
            </a:r>
            <a:r>
              <a:rPr lang="es-ES" sz="1600" dirty="0" err="1" smtClean="0"/>
              <a:t>part</a:t>
            </a:r>
            <a:r>
              <a:rPr lang="es-ES" sz="1600" dirty="0" smtClean="0"/>
              <a:t> of </a:t>
            </a:r>
            <a:r>
              <a:rPr lang="es-ES" sz="1600" dirty="0" err="1" smtClean="0"/>
              <a:t>the</a:t>
            </a:r>
            <a:r>
              <a:rPr lang="es-ES" sz="1600" dirty="0" smtClean="0"/>
              <a:t> </a:t>
            </a:r>
            <a:r>
              <a:rPr lang="es-ES" sz="1600" dirty="0" err="1" smtClean="0"/>
              <a:t>route</a:t>
            </a:r>
            <a:endParaRPr lang="es-ES" sz="16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717032"/>
            <a:ext cx="6624736" cy="2378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Rectángulo"/>
          <p:cNvSpPr/>
          <p:nvPr/>
        </p:nvSpPr>
        <p:spPr>
          <a:xfrm>
            <a:off x="1907704" y="6165304"/>
            <a:ext cx="43204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Echogram from search loop, but no fishing occurred</a:t>
            </a:r>
            <a:endParaRPr lang="en-US" sz="1400" dirty="0"/>
          </a:p>
        </p:txBody>
      </p:sp>
      <p:cxnSp>
        <p:nvCxnSpPr>
          <p:cNvPr id="8" name="7 Conector recto de flecha"/>
          <p:cNvCxnSpPr>
            <a:endCxn id="5" idx="0"/>
          </p:cNvCxnSpPr>
          <p:nvPr/>
        </p:nvCxnSpPr>
        <p:spPr>
          <a:xfrm>
            <a:off x="1619672" y="1916832"/>
            <a:ext cx="2232248" cy="1800200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620688"/>
            <a:ext cx="7658100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"/>
          <p:cNvSpPr/>
          <p:nvPr/>
        </p:nvSpPr>
        <p:spPr>
          <a:xfrm>
            <a:off x="1835696" y="4653136"/>
            <a:ext cx="63184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Echogram from area where set was taken. This portion of data must not be used </a:t>
            </a:r>
            <a:r>
              <a:rPr lang="en-US" dirty="0" smtClean="0"/>
              <a:t>in </a:t>
            </a:r>
            <a:r>
              <a:rPr lang="es-ES" dirty="0" err="1" smtClean="0"/>
              <a:t>estimates</a:t>
            </a:r>
            <a:r>
              <a:rPr lang="es-ES" dirty="0" smtClean="0"/>
              <a:t> </a:t>
            </a:r>
            <a:r>
              <a:rPr lang="es-ES" dirty="0"/>
              <a:t>of mean </a:t>
            </a:r>
            <a:r>
              <a:rPr lang="es-ES" dirty="0" err="1" smtClean="0"/>
              <a:t>backscatters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6" name="5 Cerrar llave"/>
          <p:cNvSpPr/>
          <p:nvPr/>
        </p:nvSpPr>
        <p:spPr>
          <a:xfrm rot="5400000">
            <a:off x="5724128" y="2780928"/>
            <a:ext cx="216024" cy="2376264"/>
          </a:xfrm>
          <a:prstGeom prst="rightBrace">
            <a:avLst>
              <a:gd name="adj1" fmla="val 32143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8" name="7 Conector recto de flecha"/>
          <p:cNvCxnSpPr>
            <a:stCxn id="9" idx="0"/>
            <a:endCxn id="6" idx="1"/>
          </p:cNvCxnSpPr>
          <p:nvPr/>
        </p:nvCxnSpPr>
        <p:spPr>
          <a:xfrm flipV="1">
            <a:off x="4838074" y="4077072"/>
            <a:ext cx="994066" cy="648071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Rectángulo"/>
          <p:cNvSpPr/>
          <p:nvPr/>
        </p:nvSpPr>
        <p:spPr>
          <a:xfrm>
            <a:off x="4676806" y="4725143"/>
            <a:ext cx="322536" cy="252407"/>
          </a:xfrm>
          <a:prstGeom prst="rect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043608" y="908720"/>
            <a:ext cx="70567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/>
              <a:t>To produce a state-of-the-art on the use of acoustic data collected aboard </a:t>
            </a:r>
            <a:r>
              <a:rPr lang="en-US" b="1" u="sng" dirty="0" smtClean="0"/>
              <a:t>fishing </a:t>
            </a:r>
            <a:r>
              <a:rPr lang="es-ES" b="1" u="sng" dirty="0" err="1" smtClean="0"/>
              <a:t>vessels</a:t>
            </a:r>
            <a:r>
              <a:rPr lang="es-ES" b="1" u="sng" dirty="0" smtClean="0"/>
              <a:t> </a:t>
            </a:r>
            <a:r>
              <a:rPr lang="es-ES" b="1" u="sng" dirty="0" err="1"/>
              <a:t>for</a:t>
            </a:r>
            <a:r>
              <a:rPr lang="es-ES" b="1" u="sng" dirty="0"/>
              <a:t> </a:t>
            </a:r>
            <a:r>
              <a:rPr lang="es-ES" b="1" u="sng" dirty="0" err="1"/>
              <a:t>scientific</a:t>
            </a:r>
            <a:r>
              <a:rPr lang="es-ES" b="1" u="sng" dirty="0"/>
              <a:t> </a:t>
            </a:r>
            <a:r>
              <a:rPr lang="es-ES" b="1" u="sng" dirty="0" err="1"/>
              <a:t>research</a:t>
            </a:r>
            <a:endParaRPr lang="es-ES" b="1" u="sng" dirty="0"/>
          </a:p>
        </p:txBody>
      </p:sp>
      <p:sp>
        <p:nvSpPr>
          <p:cNvPr id="3" name="2 Rectángulo"/>
          <p:cNvSpPr/>
          <p:nvPr/>
        </p:nvSpPr>
        <p:spPr>
          <a:xfrm>
            <a:off x="1115616" y="1916832"/>
            <a:ext cx="705678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7675" indent="-274638"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1600" b="1" dirty="0"/>
              <a:t>N</a:t>
            </a:r>
            <a:r>
              <a:rPr lang="en-US" sz="1600" b="1" dirty="0" smtClean="0"/>
              <a:t>eed </a:t>
            </a:r>
            <a:r>
              <a:rPr lang="en-US" sz="1600" b="1" dirty="0"/>
              <a:t>for designing a simple and efficient calibration </a:t>
            </a:r>
            <a:r>
              <a:rPr lang="en-US" sz="1600" b="1" dirty="0" smtClean="0"/>
              <a:t>procedure</a:t>
            </a:r>
          </a:p>
          <a:p>
            <a:pPr marL="447675" indent="-274638"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1600" b="1" dirty="0" smtClean="0"/>
              <a:t>Need </a:t>
            </a:r>
            <a:r>
              <a:rPr lang="en-US" sz="1600" b="1" dirty="0"/>
              <a:t>to understand clearly the significance of fisher “sampling strategies” and </a:t>
            </a:r>
            <a:r>
              <a:rPr lang="en-US" sz="1600" b="1" dirty="0" smtClean="0"/>
              <a:t>to </a:t>
            </a:r>
            <a:r>
              <a:rPr lang="es-ES" sz="1600" b="1" dirty="0" err="1" smtClean="0"/>
              <a:t>design</a:t>
            </a:r>
            <a:r>
              <a:rPr lang="es-ES" sz="1600" b="1" dirty="0" smtClean="0"/>
              <a:t> </a:t>
            </a:r>
            <a:r>
              <a:rPr lang="es-ES" sz="1600" b="1" dirty="0" err="1"/>
              <a:t>adapted</a:t>
            </a:r>
            <a:r>
              <a:rPr lang="es-ES" sz="1600" b="1" dirty="0"/>
              <a:t> </a:t>
            </a:r>
            <a:r>
              <a:rPr lang="es-ES" sz="1600" b="1" dirty="0" err="1"/>
              <a:t>statistical</a:t>
            </a:r>
            <a:r>
              <a:rPr lang="es-ES" sz="1600" b="1" dirty="0"/>
              <a:t> </a:t>
            </a:r>
            <a:r>
              <a:rPr lang="es-ES" sz="1600" b="1" dirty="0" err="1"/>
              <a:t>methods</a:t>
            </a:r>
            <a:r>
              <a:rPr lang="es-ES" sz="1600" dirty="0"/>
              <a:t>.</a:t>
            </a:r>
          </a:p>
          <a:p>
            <a:pPr marL="447675" indent="-274638"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1600" dirty="0" smtClean="0"/>
              <a:t>A </a:t>
            </a:r>
            <a:r>
              <a:rPr lang="en-US" sz="1600" dirty="0"/>
              <a:t>complete protocol must be created </a:t>
            </a:r>
            <a:r>
              <a:rPr lang="en-US" sz="1600" dirty="0" smtClean="0"/>
              <a:t>gathering </a:t>
            </a:r>
            <a:r>
              <a:rPr lang="en-US" sz="1600" dirty="0"/>
              <a:t>the main sources of data </a:t>
            </a:r>
            <a:r>
              <a:rPr lang="en-US" sz="1600" dirty="0" smtClean="0"/>
              <a:t>(acoustics</a:t>
            </a:r>
            <a:r>
              <a:rPr lang="en-US" sz="1600" dirty="0"/>
              <a:t>, observers, landings and environment). </a:t>
            </a:r>
            <a:endParaRPr lang="en-US" sz="1600" dirty="0" smtClean="0"/>
          </a:p>
          <a:p>
            <a:pPr marL="447675" indent="-274638"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1600" b="1" dirty="0" smtClean="0"/>
              <a:t>Develop comparison </a:t>
            </a:r>
            <a:r>
              <a:rPr lang="en-US" sz="1600" b="1" dirty="0"/>
              <a:t>between the fishing vessels and research vessels acoustic data (</a:t>
            </a:r>
            <a:r>
              <a:rPr lang="en-US" sz="1600" b="1" dirty="0" smtClean="0"/>
              <a:t>trips </a:t>
            </a:r>
            <a:r>
              <a:rPr lang="es-ES" sz="1600" b="1" dirty="0" smtClean="0"/>
              <a:t>and </a:t>
            </a:r>
            <a:r>
              <a:rPr lang="es-ES" sz="1600" b="1" dirty="0" err="1"/>
              <a:t>surveys</a:t>
            </a:r>
            <a:r>
              <a:rPr lang="es-ES" sz="1600" b="1" dirty="0"/>
              <a:t>)</a:t>
            </a:r>
          </a:p>
          <a:p>
            <a:pPr marL="447675" indent="-274638"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1600" dirty="0" smtClean="0"/>
              <a:t>The </a:t>
            </a:r>
            <a:r>
              <a:rPr lang="en-US" sz="1600" dirty="0"/>
              <a:t>development of new instruments and techniques interesting for both </a:t>
            </a:r>
            <a:r>
              <a:rPr lang="en-US" sz="1600" dirty="0" smtClean="0"/>
              <a:t>the fishers </a:t>
            </a:r>
            <a:r>
              <a:rPr lang="en-US" sz="1600" dirty="0"/>
              <a:t>and the scientists </a:t>
            </a:r>
            <a:r>
              <a:rPr lang="en-US" sz="1600" dirty="0" smtClean="0"/>
              <a:t>e.g. </a:t>
            </a:r>
            <a:r>
              <a:rPr lang="en-US" sz="1600" dirty="0"/>
              <a:t>the </a:t>
            </a:r>
            <a:r>
              <a:rPr lang="en-US" sz="1600" dirty="0" smtClean="0"/>
              <a:t>multibeam systems </a:t>
            </a:r>
            <a:r>
              <a:rPr lang="en-US" sz="1600" dirty="0"/>
              <a:t>and the broadband vertical echosounders.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2051720" y="332656"/>
            <a:ext cx="46058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rgbClr val="FF0000"/>
                </a:solidFill>
              </a:rPr>
              <a:t>RECOMMENDATIONS FROM </a:t>
            </a:r>
            <a:r>
              <a:rPr lang="es-ES" b="1" dirty="0" smtClean="0">
                <a:solidFill>
                  <a:srgbClr val="FF0000"/>
                </a:solidFill>
              </a:rPr>
              <a:t>THE WORKSHOP</a:t>
            </a:r>
            <a:endParaRPr lang="es-E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115616" y="908720"/>
            <a:ext cx="712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/>
              <a:t>To evaluate the scientific pertinence of the works performed during the SNP </a:t>
            </a:r>
            <a:r>
              <a:rPr lang="en-US" b="1" u="sng" dirty="0" smtClean="0"/>
              <a:t>workshops </a:t>
            </a:r>
            <a:r>
              <a:rPr lang="es-ES" b="1" u="sng" dirty="0" err="1" smtClean="0"/>
              <a:t>on</a:t>
            </a:r>
            <a:r>
              <a:rPr lang="es-ES" b="1" u="sng" dirty="0" smtClean="0"/>
              <a:t> </a:t>
            </a:r>
            <a:r>
              <a:rPr lang="es-ES" b="1" u="sng" dirty="0" err="1"/>
              <a:t>jack</a:t>
            </a:r>
            <a:r>
              <a:rPr lang="es-ES" b="1" u="sng" dirty="0"/>
              <a:t> </a:t>
            </a:r>
            <a:r>
              <a:rPr lang="es-ES" b="1" u="sng" dirty="0" err="1"/>
              <a:t>mackerel</a:t>
            </a:r>
            <a:r>
              <a:rPr lang="es-ES" b="1" u="sng" dirty="0"/>
              <a:t>;</a:t>
            </a:r>
          </a:p>
        </p:txBody>
      </p:sp>
      <p:sp>
        <p:nvSpPr>
          <p:cNvPr id="3" name="2 Rectángulo"/>
          <p:cNvSpPr/>
          <p:nvPr/>
        </p:nvSpPr>
        <p:spPr>
          <a:xfrm>
            <a:off x="827584" y="2276872"/>
            <a:ext cx="7704856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75" indent="-269875"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1600" dirty="0" smtClean="0"/>
              <a:t>need </a:t>
            </a:r>
            <a:r>
              <a:rPr lang="en-US" sz="1600" dirty="0"/>
              <a:t>for a detailed documentation on the data base and protocols; </a:t>
            </a:r>
            <a:r>
              <a:rPr lang="en-US" sz="1600" dirty="0" smtClean="0"/>
              <a:t> </a:t>
            </a:r>
            <a:r>
              <a:rPr lang="en-US" sz="1600" dirty="0" smtClean="0"/>
              <a:t>quality </a:t>
            </a:r>
            <a:r>
              <a:rPr lang="en-US" sz="1600" dirty="0"/>
              <a:t>control of the </a:t>
            </a:r>
            <a:r>
              <a:rPr lang="en-US" sz="1600" dirty="0" smtClean="0"/>
              <a:t>data</a:t>
            </a:r>
            <a:endParaRPr lang="en-US" sz="1600" dirty="0" smtClean="0"/>
          </a:p>
          <a:p>
            <a:pPr marL="269875" indent="-269875"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1600" dirty="0" smtClean="0"/>
              <a:t>It </a:t>
            </a:r>
            <a:r>
              <a:rPr lang="en-US" sz="1600" dirty="0"/>
              <a:t>is essential that the cooperation between scientists and the fleet be </a:t>
            </a:r>
            <a:r>
              <a:rPr lang="en-US" sz="1600" dirty="0" smtClean="0"/>
              <a:t>permanent and </a:t>
            </a:r>
            <a:r>
              <a:rPr lang="en-US" sz="1600" dirty="0"/>
              <a:t>fully accepted by both sides; </a:t>
            </a:r>
            <a:endParaRPr lang="en-US" sz="1600" dirty="0" smtClean="0"/>
          </a:p>
          <a:p>
            <a:pPr marL="269875" indent="-269875"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1600" dirty="0" smtClean="0"/>
              <a:t>the </a:t>
            </a:r>
            <a:r>
              <a:rPr lang="en-US" sz="1600" dirty="0"/>
              <a:t>fleet should receive </a:t>
            </a:r>
            <a:r>
              <a:rPr lang="en-US" sz="1600" dirty="0" smtClean="0"/>
              <a:t>and exploit </a:t>
            </a:r>
            <a:r>
              <a:rPr lang="en-US" sz="1600" dirty="0"/>
              <a:t>in real time the information (indicators) calculated by the scientists.</a:t>
            </a:r>
          </a:p>
          <a:p>
            <a:pPr marL="269875" indent="-269875"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1600" dirty="0" smtClean="0"/>
              <a:t>increase </a:t>
            </a:r>
            <a:r>
              <a:rPr lang="en-US" sz="1600" dirty="0"/>
              <a:t>the effort in comparison between acoustic vs</a:t>
            </a:r>
            <a:r>
              <a:rPr lang="en-US" sz="1600" dirty="0" smtClean="0"/>
              <a:t>. </a:t>
            </a:r>
            <a:r>
              <a:rPr lang="es-ES" sz="1600" dirty="0" smtClean="0"/>
              <a:t>catch </a:t>
            </a:r>
            <a:r>
              <a:rPr lang="es-ES" sz="1600" dirty="0" err="1"/>
              <a:t>selectivity</a:t>
            </a:r>
            <a:endParaRPr lang="es-E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827584" y="764704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/>
              <a:t>To consider the consistency of the indicators defined during these workshops using </a:t>
            </a:r>
            <a:r>
              <a:rPr lang="en-US" b="1" u="sng" dirty="0" smtClean="0"/>
              <a:t>a series </a:t>
            </a:r>
            <a:r>
              <a:rPr lang="en-US" b="1" u="sng" dirty="0"/>
              <a:t>of informations (acoustic, fishery, environment, behaviour, etc.)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043608" y="1916832"/>
            <a:ext cx="7344816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9263" indent="-269875"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1600" dirty="0" smtClean="0"/>
              <a:t>interconnect </a:t>
            </a:r>
            <a:r>
              <a:rPr lang="en-US" sz="1600" dirty="0"/>
              <a:t>the different sources of data (e.g. acoustics </a:t>
            </a:r>
            <a:r>
              <a:rPr lang="en-US" sz="1600" dirty="0" smtClean="0"/>
              <a:t>with environment</a:t>
            </a:r>
            <a:r>
              <a:rPr lang="en-US" sz="1600" dirty="0"/>
              <a:t>). </a:t>
            </a:r>
            <a:r>
              <a:rPr lang="en-US" sz="1600" dirty="0" smtClean="0"/>
              <a:t>The </a:t>
            </a:r>
            <a:r>
              <a:rPr lang="en-US" sz="1600" dirty="0"/>
              <a:t>GPS time (common to all </a:t>
            </a:r>
            <a:r>
              <a:rPr lang="en-US" sz="1600" dirty="0" smtClean="0"/>
              <a:t>the ships</a:t>
            </a:r>
            <a:r>
              <a:rPr lang="en-US" sz="1600" dirty="0" smtClean="0"/>
              <a:t>) is used for inter-vessel analysis. </a:t>
            </a:r>
            <a:endParaRPr lang="en-US" sz="1600" dirty="0"/>
          </a:p>
          <a:p>
            <a:pPr marL="449263" indent="-269875"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1600" b="1" dirty="0" smtClean="0"/>
              <a:t>Some </a:t>
            </a:r>
            <a:r>
              <a:rPr lang="en-US" sz="1600" b="1" dirty="0"/>
              <a:t>settings of the vessels are likely to change the value of the data </a:t>
            </a:r>
            <a:r>
              <a:rPr lang="en-US" sz="1600" b="1" dirty="0" smtClean="0"/>
              <a:t>and </a:t>
            </a:r>
            <a:r>
              <a:rPr lang="en-US" sz="1600" b="1" dirty="0" smtClean="0"/>
              <a:t>prevent any </a:t>
            </a:r>
            <a:r>
              <a:rPr lang="en-US" sz="1600" b="1" dirty="0"/>
              <a:t>use beyond qualitative observation and results if not corrected. </a:t>
            </a:r>
            <a:endParaRPr lang="en-US" sz="1600" b="1" dirty="0" smtClean="0"/>
          </a:p>
          <a:p>
            <a:pPr marL="449263" indent="-269875"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1600" dirty="0" smtClean="0"/>
              <a:t>the </a:t>
            </a:r>
            <a:r>
              <a:rPr lang="en-US" sz="1600" dirty="0"/>
              <a:t>skippers’ abilities should be compared</a:t>
            </a:r>
            <a:r>
              <a:rPr lang="en-US" sz="1600" dirty="0" smtClean="0"/>
              <a:t>:</a:t>
            </a:r>
            <a:endParaRPr lang="en-US" sz="1600" dirty="0"/>
          </a:p>
          <a:p>
            <a:pPr marL="449263" indent="-269875"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1600" b="1" dirty="0" smtClean="0"/>
              <a:t>A </a:t>
            </a:r>
            <a:r>
              <a:rPr lang="en-US" sz="1600" b="1" dirty="0"/>
              <a:t>few more indicators could be easily obtained and would dramatically enrich </a:t>
            </a:r>
            <a:r>
              <a:rPr lang="en-US" sz="1600" b="1" dirty="0" smtClean="0"/>
              <a:t>the data </a:t>
            </a:r>
            <a:r>
              <a:rPr lang="en-US" sz="1600" b="1" dirty="0" smtClean="0"/>
              <a:t>base </a:t>
            </a:r>
            <a:r>
              <a:rPr lang="en-US" sz="1600" b="1" dirty="0" err="1" smtClean="0"/>
              <a:t>e.g.oxycline</a:t>
            </a:r>
            <a:r>
              <a:rPr lang="en-US" sz="1600" b="1" dirty="0" smtClean="0"/>
              <a:t> </a:t>
            </a:r>
            <a:r>
              <a:rPr lang="en-US" sz="1600" b="1" dirty="0" smtClean="0"/>
              <a:t>routinely </a:t>
            </a:r>
            <a:r>
              <a:rPr lang="en-US" sz="1600" b="1" dirty="0"/>
              <a:t>extracted from </a:t>
            </a:r>
            <a:r>
              <a:rPr lang="en-US" sz="1600" b="1" dirty="0" smtClean="0"/>
              <a:t>the echograms</a:t>
            </a:r>
            <a:r>
              <a:rPr lang="en-US" sz="1600" b="1" dirty="0"/>
              <a:t>; </a:t>
            </a:r>
            <a:endParaRPr lang="en-US" sz="1600" b="1" dirty="0" smtClean="0"/>
          </a:p>
          <a:p>
            <a:pPr marL="449263" indent="-269875"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1600" dirty="0" smtClean="0"/>
              <a:t>school </a:t>
            </a:r>
            <a:r>
              <a:rPr lang="en-US" sz="1600" dirty="0"/>
              <a:t>size and metrics are other sources of indicators; etc.</a:t>
            </a:r>
          </a:p>
          <a:p>
            <a:pPr marL="449263" indent="-269875"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1600" dirty="0" smtClean="0"/>
              <a:t>The </a:t>
            </a:r>
            <a:r>
              <a:rPr lang="en-US" sz="1600" dirty="0"/>
              <a:t>case of the gravity </a:t>
            </a:r>
            <a:r>
              <a:rPr lang="en-US" sz="1600" dirty="0" smtClean="0"/>
              <a:t>centre: its </a:t>
            </a:r>
            <a:r>
              <a:rPr lang="en-US" sz="1600" dirty="0"/>
              <a:t>value is </a:t>
            </a:r>
            <a:r>
              <a:rPr lang="en-US" sz="1600" dirty="0" smtClean="0"/>
              <a:t>at the </a:t>
            </a:r>
            <a:r>
              <a:rPr lang="en-US" sz="1600" dirty="0"/>
              <a:t>base of a series of calculations and particularly the abundance. </a:t>
            </a:r>
          </a:p>
          <a:p>
            <a:pPr marL="449263" indent="-269875"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1600" dirty="0"/>
              <a:t>synthesizing indicator, and simple approaches are not free of </a:t>
            </a:r>
            <a:r>
              <a:rPr lang="en-US" sz="1600" dirty="0" smtClean="0"/>
              <a:t>biases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827584" y="548680"/>
            <a:ext cx="79208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/>
              <a:t>To produce a series of recommendation for the improvement of the data </a:t>
            </a:r>
            <a:r>
              <a:rPr lang="en-US" b="1" u="sng" dirty="0" smtClean="0"/>
              <a:t>collection techniques </a:t>
            </a:r>
            <a:r>
              <a:rPr lang="en-US" b="1" u="sng" dirty="0"/>
              <a:t>and methods, of the processing and analysis of the data, for the </a:t>
            </a:r>
            <a:r>
              <a:rPr lang="en-US" b="1" u="sng" dirty="0" smtClean="0"/>
              <a:t>structure of </a:t>
            </a:r>
            <a:r>
              <a:rPr lang="en-US" b="1" u="sng" dirty="0"/>
              <a:t>the data base, etc. </a:t>
            </a:r>
          </a:p>
        </p:txBody>
      </p:sp>
      <p:sp>
        <p:nvSpPr>
          <p:cNvPr id="3" name="2 Rectángulo"/>
          <p:cNvSpPr/>
          <p:nvPr/>
        </p:nvSpPr>
        <p:spPr>
          <a:xfrm>
            <a:off x="1331640" y="1988840"/>
            <a:ext cx="6858000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363" indent="-269875"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1600" dirty="0" smtClean="0"/>
              <a:t>Need </a:t>
            </a:r>
            <a:r>
              <a:rPr lang="en-US" sz="1600" dirty="0"/>
              <a:t>for comparison, intercalibrations, etc. of scientific surveys </a:t>
            </a:r>
            <a:r>
              <a:rPr lang="en-US" sz="1600" dirty="0" smtClean="0"/>
              <a:t>and </a:t>
            </a:r>
            <a:r>
              <a:rPr lang="es-ES" sz="1600" dirty="0" err="1" smtClean="0"/>
              <a:t>fishers</a:t>
            </a:r>
            <a:r>
              <a:rPr lang="es-ES" sz="1600" dirty="0" smtClean="0"/>
              <a:t> </a:t>
            </a:r>
            <a:r>
              <a:rPr lang="es-ES" sz="1600" dirty="0"/>
              <a:t>data base;</a:t>
            </a:r>
          </a:p>
          <a:p>
            <a:pPr marL="360363" indent="-269875"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1600" dirty="0" smtClean="0"/>
              <a:t>Optimal </a:t>
            </a:r>
            <a:r>
              <a:rPr lang="en-US" sz="1600" dirty="0"/>
              <a:t>settings of acoustic devices e.g. standardization of the </a:t>
            </a:r>
            <a:r>
              <a:rPr lang="en-US" sz="1600" dirty="0" smtClean="0"/>
              <a:t>data output</a:t>
            </a:r>
            <a:r>
              <a:rPr lang="en-US" sz="1600" dirty="0"/>
              <a:t>, compatibility of data bases developed under different </a:t>
            </a:r>
            <a:r>
              <a:rPr lang="en-US" sz="1600" dirty="0" smtClean="0"/>
              <a:t>situations </a:t>
            </a:r>
            <a:r>
              <a:rPr lang="es-ES" sz="1600" dirty="0" smtClean="0"/>
              <a:t>(</a:t>
            </a:r>
            <a:r>
              <a:rPr lang="es-ES" sz="1600" dirty="0" err="1"/>
              <a:t>countries</a:t>
            </a:r>
            <a:r>
              <a:rPr lang="es-ES" sz="1600" dirty="0"/>
              <a:t>, </a:t>
            </a:r>
            <a:r>
              <a:rPr lang="es-ES" sz="1600" dirty="0" err="1"/>
              <a:t>fleets</a:t>
            </a:r>
            <a:r>
              <a:rPr lang="es-ES" sz="1600" dirty="0"/>
              <a:t>, </a:t>
            </a:r>
            <a:r>
              <a:rPr lang="es-ES" sz="1600" dirty="0" err="1"/>
              <a:t>fishing</a:t>
            </a:r>
            <a:r>
              <a:rPr lang="es-ES" sz="1600" dirty="0"/>
              <a:t> </a:t>
            </a:r>
            <a:r>
              <a:rPr lang="es-ES" sz="1600" dirty="0" err="1"/>
              <a:t>methods</a:t>
            </a:r>
            <a:r>
              <a:rPr lang="es-ES" sz="1600" dirty="0"/>
              <a:t>…);</a:t>
            </a:r>
          </a:p>
          <a:p>
            <a:pPr marL="360363" indent="-269875"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1600" b="1" dirty="0" smtClean="0"/>
              <a:t>Need </a:t>
            </a:r>
            <a:r>
              <a:rPr lang="en-US" sz="1600" b="1" dirty="0"/>
              <a:t>for considering the development of easy common tools for </a:t>
            </a:r>
            <a:r>
              <a:rPr lang="en-US" sz="1600" b="1" dirty="0" smtClean="0"/>
              <a:t>allowing all </a:t>
            </a:r>
            <a:r>
              <a:rPr lang="en-US" sz="1600" b="1" dirty="0"/>
              <a:t>the companies to reach the level of the strongest ones. </a:t>
            </a:r>
          </a:p>
          <a:p>
            <a:pPr marL="360363" indent="-269875"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1600" dirty="0" smtClean="0"/>
              <a:t>Not </a:t>
            </a:r>
            <a:r>
              <a:rPr lang="en-US" sz="1600" dirty="0"/>
              <a:t>all the fishing companies can/want to process themselves their data</a:t>
            </a:r>
            <a:r>
              <a:rPr lang="en-US" sz="1600" dirty="0" smtClean="0"/>
              <a:t>. There </a:t>
            </a:r>
            <a:r>
              <a:rPr lang="en-US" sz="1600" dirty="0"/>
              <a:t>is </a:t>
            </a:r>
            <a:r>
              <a:rPr lang="en-US" sz="1600" dirty="0" smtClean="0"/>
              <a:t>need for </a:t>
            </a:r>
            <a:r>
              <a:rPr lang="en-US" sz="1600" dirty="0"/>
              <a:t>an independent structure that could process the data from any </a:t>
            </a:r>
            <a:r>
              <a:rPr lang="en-US" sz="1600" dirty="0" smtClean="0"/>
              <a:t>origin and </a:t>
            </a:r>
            <a:r>
              <a:rPr lang="en-US" sz="1600" dirty="0"/>
              <a:t>input them in the common data base. </a:t>
            </a:r>
            <a:endParaRPr lang="en-US" sz="1600" dirty="0" smtClean="0"/>
          </a:p>
          <a:p>
            <a:pPr marL="360363" indent="-269875"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1600" b="1" dirty="0" smtClean="0"/>
              <a:t>Define </a:t>
            </a:r>
            <a:r>
              <a:rPr lang="en-US" sz="1600" b="1" dirty="0"/>
              <a:t>calibration procedures. </a:t>
            </a:r>
            <a:r>
              <a:rPr lang="en-US" sz="1600" b="1" dirty="0" smtClean="0"/>
              <a:t>Calibration </a:t>
            </a:r>
            <a:r>
              <a:rPr lang="en-US" sz="1600" b="1" dirty="0" smtClean="0"/>
              <a:t>must </a:t>
            </a:r>
            <a:r>
              <a:rPr lang="en-US" sz="1600" b="1" dirty="0"/>
              <a:t>be performed for all the vessels which data are integrated in the </a:t>
            </a:r>
            <a:r>
              <a:rPr lang="en-US" sz="1600" b="1" dirty="0" smtClean="0"/>
              <a:t>data base</a:t>
            </a:r>
            <a:r>
              <a:rPr lang="en-US" sz="1600" b="1" dirty="0"/>
              <a:t>. </a:t>
            </a:r>
            <a:endParaRPr lang="en-US" sz="1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641</TotalTime>
  <Words>1312</Words>
  <Application>Microsoft Office PowerPoint</Application>
  <PresentationFormat>Presentación en pantalla (4:3)</PresentationFormat>
  <Paragraphs>111</Paragraphs>
  <Slides>19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0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</vt:vector>
  </TitlesOfParts>
  <Company>www.intercambiosvirtuales.org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Gerlotto</dc:creator>
  <cp:lastModifiedBy>Gerlotto</cp:lastModifiedBy>
  <cp:revision>19</cp:revision>
  <dcterms:created xsi:type="dcterms:W3CDTF">2014-10-01T20:05:16Z</dcterms:created>
  <dcterms:modified xsi:type="dcterms:W3CDTF">2014-10-02T10:43:25Z</dcterms:modified>
</cp:coreProperties>
</file>